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6"/>
  </p:sldMasterIdLst>
  <p:sldIdLst>
    <p:sldId id="256" r:id="rId7"/>
  </p:sldIdLst>
  <p:sldSz cx="18288000" cy="10287000"/>
  <p:notesSz cx="6858000" cy="9144000"/>
  <p:embeddedFontLst>
    <p:embeddedFont>
      <p:font typeface="Calibri (MS)" panose="020B0604020202020204" charset="0"/>
      <p:regular r:id="rId8"/>
    </p:embeddedFont>
    <p:embeddedFont>
      <p:font typeface="Calibri (MS) Bold" panose="020B0604020202020204" charset="0"/>
      <p:regular r:id="rId9"/>
    </p:embeddedFont>
    <p:embeddedFont>
      <p:font typeface="Calibri (MS) Bold Italics" panose="020B0604020202020204" charset="0"/>
      <p:regular r:id="rId10"/>
    </p:embeddedFont>
    <p:embeddedFont>
      <p:font typeface="Pier Sans Light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131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font" Target="fonts/font4.fntdata"/><Relationship Id="rId5" Type="http://schemas.openxmlformats.org/officeDocument/2006/relationships/customXml" Target="../customXml/item5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customXml" Target="../customXml/item4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7543" cy="1124712"/>
            <a:chOff x="0" y="0"/>
            <a:chExt cx="24383390" cy="14996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3364" cy="1499616"/>
            </a:xfrm>
            <a:custGeom>
              <a:avLst/>
              <a:gdLst/>
              <a:ahLst/>
              <a:cxnLst/>
              <a:rect l="l" t="t" r="r" b="b"/>
              <a:pathLst>
                <a:path w="24383364" h="1499616">
                  <a:moveTo>
                    <a:pt x="0" y="0"/>
                  </a:moveTo>
                  <a:lnTo>
                    <a:pt x="24383364" y="0"/>
                  </a:lnTo>
                  <a:lnTo>
                    <a:pt x="24383364" y="1499616"/>
                  </a:lnTo>
                  <a:lnTo>
                    <a:pt x="0" y="1499616"/>
                  </a:lnTo>
                  <a:close/>
                </a:path>
              </a:pathLst>
            </a:custGeom>
            <a:solidFill>
              <a:srgbClr val="083658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54380" y="137160"/>
            <a:ext cx="16733520" cy="342900"/>
            <a:chOff x="0" y="0"/>
            <a:chExt cx="22311360" cy="4572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311361" cy="457200"/>
            </a:xfrm>
            <a:custGeom>
              <a:avLst/>
              <a:gdLst/>
              <a:ahLst/>
              <a:cxnLst/>
              <a:rect l="l" t="t" r="r" b="b"/>
              <a:pathLst>
                <a:path w="22311361" h="457200">
                  <a:moveTo>
                    <a:pt x="0" y="0"/>
                  </a:moveTo>
                  <a:lnTo>
                    <a:pt x="22311361" y="0"/>
                  </a:lnTo>
                  <a:lnTo>
                    <a:pt x="22311361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00869" b="-90086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22311360" cy="5048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340"/>
                </a:lnSpc>
              </a:pPr>
              <a:r>
                <a:rPr lang="en-US" sz="195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WORLD PHYSIOTHERAPY ASIA WEST PACIFIC REGIONAL CONFERENCE 2026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54380" y="589788"/>
            <a:ext cx="16733520" cy="274320"/>
            <a:chOff x="0" y="0"/>
            <a:chExt cx="22311360" cy="36576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311361" cy="365760"/>
            </a:xfrm>
            <a:custGeom>
              <a:avLst/>
              <a:gdLst/>
              <a:ahLst/>
              <a:cxnLst/>
              <a:rect l="l" t="t" r="r" b="b"/>
              <a:pathLst>
                <a:path w="22311361" h="365760">
                  <a:moveTo>
                    <a:pt x="0" y="0"/>
                  </a:moveTo>
                  <a:lnTo>
                    <a:pt x="22311361" y="0"/>
                  </a:lnTo>
                  <a:lnTo>
                    <a:pt x="22311361" y="365760"/>
                  </a:lnTo>
                  <a:lnTo>
                    <a:pt x="0" y="3657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38587" b="-113858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22311360" cy="39433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125">
                  <a:solidFill>
                    <a:srgbClr val="E2F6F2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Fitness for All: Empowering Communities, Building Inclusive Health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65086" y="1557528"/>
            <a:ext cx="16733520" cy="521208"/>
            <a:chOff x="0" y="0"/>
            <a:chExt cx="22311360" cy="69494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311361" cy="694944"/>
            </a:xfrm>
            <a:custGeom>
              <a:avLst/>
              <a:gdLst/>
              <a:ahLst/>
              <a:cxnLst/>
              <a:rect l="l" t="t" r="r" b="b"/>
              <a:pathLst>
                <a:path w="22311361" h="694944">
                  <a:moveTo>
                    <a:pt x="0" y="0"/>
                  </a:moveTo>
                  <a:lnTo>
                    <a:pt x="22311361" y="0"/>
                  </a:lnTo>
                  <a:lnTo>
                    <a:pt x="22311361" y="694944"/>
                  </a:lnTo>
                  <a:lnTo>
                    <a:pt x="0" y="69494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75572" b="-575572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22311360" cy="74256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060"/>
                </a:lnSpc>
              </a:pPr>
              <a:r>
                <a:rPr lang="en-US" sz="2550" b="1">
                  <a:solidFill>
                    <a:srgbClr val="004AAD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TITLE OF THE ePOSTER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54380" y="2098548"/>
            <a:ext cx="16774668" cy="576072"/>
            <a:chOff x="0" y="0"/>
            <a:chExt cx="22366224" cy="76809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2366224" cy="768096"/>
            </a:xfrm>
            <a:custGeom>
              <a:avLst/>
              <a:gdLst/>
              <a:ahLst/>
              <a:cxnLst/>
              <a:rect l="l" t="t" r="r" b="b"/>
              <a:pathLst>
                <a:path w="22366224" h="768096">
                  <a:moveTo>
                    <a:pt x="0" y="128016"/>
                  </a:moveTo>
                  <a:cubicBezTo>
                    <a:pt x="0" y="57277"/>
                    <a:pt x="57277" y="0"/>
                    <a:pt x="128016" y="0"/>
                  </a:cubicBezTo>
                  <a:lnTo>
                    <a:pt x="22238208" y="0"/>
                  </a:lnTo>
                  <a:cubicBezTo>
                    <a:pt x="22308947" y="0"/>
                    <a:pt x="22366224" y="57277"/>
                    <a:pt x="22366224" y="128016"/>
                  </a:cubicBezTo>
                  <a:lnTo>
                    <a:pt x="22366224" y="640080"/>
                  </a:lnTo>
                  <a:cubicBezTo>
                    <a:pt x="22366224" y="710819"/>
                    <a:pt x="22308947" y="768096"/>
                    <a:pt x="22238208" y="768096"/>
                  </a:cubicBezTo>
                  <a:lnTo>
                    <a:pt x="128016" y="768096"/>
                  </a:lnTo>
                  <a:cubicBezTo>
                    <a:pt x="57277" y="768096"/>
                    <a:pt x="0" y="710819"/>
                    <a:pt x="0" y="640080"/>
                  </a:cubicBezTo>
                  <a:close/>
                </a:path>
              </a:pathLst>
            </a:custGeom>
            <a:solidFill>
              <a:srgbClr val="413097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60120" y="2180844"/>
            <a:ext cx="2263140" cy="178308"/>
            <a:chOff x="0" y="0"/>
            <a:chExt cx="3017520" cy="23774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17520" cy="237744"/>
            </a:xfrm>
            <a:custGeom>
              <a:avLst/>
              <a:gdLst/>
              <a:ahLst/>
              <a:cxnLst/>
              <a:rect l="l" t="t" r="r" b="b"/>
              <a:pathLst>
                <a:path w="3017520" h="237744">
                  <a:moveTo>
                    <a:pt x="0" y="0"/>
                  </a:moveTo>
                  <a:lnTo>
                    <a:pt x="3017520" y="0"/>
                  </a:lnTo>
                  <a:lnTo>
                    <a:pt x="3017520" y="237744"/>
                  </a:lnTo>
                  <a:lnTo>
                    <a:pt x="0" y="23774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97310" b="-19731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3017520" cy="25679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044"/>
                </a:lnSpc>
              </a:pPr>
              <a:r>
                <a:rPr lang="en-US" sz="869" b="1">
                  <a:solidFill>
                    <a:srgbClr val="E1A914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ETHICS / REGISTRATION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3182112" y="2167128"/>
            <a:ext cx="3771900" cy="219456"/>
            <a:chOff x="0" y="0"/>
            <a:chExt cx="5029200" cy="29260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029200" cy="292608"/>
            </a:xfrm>
            <a:custGeom>
              <a:avLst/>
              <a:gdLst/>
              <a:ahLst/>
              <a:cxnLst/>
              <a:rect l="l" t="t" r="r" b="b"/>
              <a:pathLst>
                <a:path w="5029200" h="292608">
                  <a:moveTo>
                    <a:pt x="0" y="0"/>
                  </a:moveTo>
                  <a:lnTo>
                    <a:pt x="5029200" y="0"/>
                  </a:lnTo>
                  <a:lnTo>
                    <a:pt x="5029200" y="292608"/>
                  </a:lnTo>
                  <a:lnTo>
                    <a:pt x="0" y="29260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84899" b="-28489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5029200" cy="31165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080"/>
                </a:lnSpc>
              </a:pPr>
              <a:r>
                <a:rPr lang="en-US" sz="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IEC Approval No. / Exemption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063740" y="2167128"/>
            <a:ext cx="4389120" cy="219456"/>
            <a:chOff x="0" y="0"/>
            <a:chExt cx="5852160" cy="29260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5852160" cy="292608"/>
            </a:xfrm>
            <a:custGeom>
              <a:avLst/>
              <a:gdLst/>
              <a:ahLst/>
              <a:cxnLst/>
              <a:rect l="l" t="t" r="r" b="b"/>
              <a:pathLst>
                <a:path w="5852160" h="292608">
                  <a:moveTo>
                    <a:pt x="0" y="0"/>
                  </a:moveTo>
                  <a:lnTo>
                    <a:pt x="5852160" y="0"/>
                  </a:lnTo>
                  <a:lnTo>
                    <a:pt x="5852160" y="292608"/>
                  </a:lnTo>
                  <a:lnTo>
                    <a:pt x="0" y="29260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39700" b="-33970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19050"/>
              <a:ext cx="5852160" cy="31165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080"/>
                </a:lnSpc>
              </a:pPr>
              <a:r>
                <a:rPr lang="en-US" sz="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PROSPERO / CTRI / ClinicalTrials.gov No.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1590020" y="2167128"/>
            <a:ext cx="2263140" cy="219456"/>
            <a:chOff x="0" y="0"/>
            <a:chExt cx="3017520" cy="292608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3017520" cy="292608"/>
            </a:xfrm>
            <a:custGeom>
              <a:avLst/>
              <a:gdLst/>
              <a:ahLst/>
              <a:cxnLst/>
              <a:rect l="l" t="t" r="r" b="b"/>
              <a:pathLst>
                <a:path w="3017520" h="292608">
                  <a:moveTo>
                    <a:pt x="0" y="0"/>
                  </a:moveTo>
                  <a:lnTo>
                    <a:pt x="3017520" y="0"/>
                  </a:lnTo>
                  <a:lnTo>
                    <a:pt x="3017520" y="292608"/>
                  </a:lnTo>
                  <a:lnTo>
                    <a:pt x="0" y="29260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50939" b="-15093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19050"/>
              <a:ext cx="3017520" cy="31165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080"/>
                </a:lnSpc>
              </a:pPr>
              <a:r>
                <a:rPr lang="en-US" sz="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Funding: ____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3921740" y="2167128"/>
            <a:ext cx="3223260" cy="219456"/>
            <a:chOff x="0" y="0"/>
            <a:chExt cx="4297680" cy="292608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4297680" cy="292608"/>
            </a:xfrm>
            <a:custGeom>
              <a:avLst/>
              <a:gdLst/>
              <a:ahLst/>
              <a:cxnLst/>
              <a:rect l="l" t="t" r="r" b="b"/>
              <a:pathLst>
                <a:path w="4297680" h="292608">
                  <a:moveTo>
                    <a:pt x="0" y="0"/>
                  </a:moveTo>
                  <a:lnTo>
                    <a:pt x="4297680" y="0"/>
                  </a:lnTo>
                  <a:lnTo>
                    <a:pt x="4297680" y="292608"/>
                  </a:lnTo>
                  <a:lnTo>
                    <a:pt x="0" y="29260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36186" b="-236186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19050"/>
              <a:ext cx="4297680" cy="31165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080"/>
                </a:lnSpc>
              </a:pPr>
              <a:r>
                <a:rPr lang="en-US" sz="9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COI: ____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749618" y="2848166"/>
            <a:ext cx="2752725" cy="1408557"/>
            <a:chOff x="0" y="0"/>
            <a:chExt cx="3670300" cy="1878076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3670300" cy="1878203"/>
            </a:xfrm>
            <a:custGeom>
              <a:avLst/>
              <a:gdLst/>
              <a:ahLst/>
              <a:cxnLst/>
              <a:rect l="l" t="t" r="r" b="b"/>
              <a:pathLst>
                <a:path w="3670300" h="1878203">
                  <a:moveTo>
                    <a:pt x="0" y="313055"/>
                  </a:moveTo>
                  <a:cubicBezTo>
                    <a:pt x="0" y="140081"/>
                    <a:pt x="140081" y="0"/>
                    <a:pt x="313055" y="0"/>
                  </a:cubicBezTo>
                  <a:lnTo>
                    <a:pt x="3357245" y="0"/>
                  </a:lnTo>
                  <a:cubicBezTo>
                    <a:pt x="3530219" y="0"/>
                    <a:pt x="3670300" y="140081"/>
                    <a:pt x="3670300" y="313055"/>
                  </a:cubicBezTo>
                  <a:lnTo>
                    <a:pt x="3670300" y="1565148"/>
                  </a:lnTo>
                  <a:cubicBezTo>
                    <a:pt x="3670300" y="1737995"/>
                    <a:pt x="3530219" y="1878203"/>
                    <a:pt x="3357245" y="1878203"/>
                  </a:cubicBezTo>
                  <a:lnTo>
                    <a:pt x="313055" y="1878203"/>
                  </a:lnTo>
                  <a:cubicBezTo>
                    <a:pt x="140081" y="1878076"/>
                    <a:pt x="0" y="1737995"/>
                    <a:pt x="0" y="1565021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7DEE4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754380" y="2852928"/>
            <a:ext cx="2743200" cy="356616"/>
            <a:chOff x="0" y="0"/>
            <a:chExt cx="3657600" cy="475488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3657600" cy="475488"/>
            </a:xfrm>
            <a:custGeom>
              <a:avLst/>
              <a:gdLst/>
              <a:ahLst/>
              <a:cxnLst/>
              <a:rect l="l" t="t" r="r" b="b"/>
              <a:pathLst>
                <a:path w="3657600" h="475488">
                  <a:moveTo>
                    <a:pt x="0" y="0"/>
                  </a:moveTo>
                  <a:lnTo>
                    <a:pt x="3657600" y="0"/>
                  </a:lnTo>
                  <a:lnTo>
                    <a:pt x="3657600" y="475488"/>
                  </a:lnTo>
                  <a:lnTo>
                    <a:pt x="0" y="475488"/>
                  </a:lnTo>
                  <a:close/>
                </a:path>
              </a:pathLst>
            </a:custGeom>
            <a:solidFill>
              <a:srgbClr val="E2A611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960120" y="2907792"/>
            <a:ext cx="2414016" cy="301752"/>
            <a:chOff x="0" y="0"/>
            <a:chExt cx="3218688" cy="402336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3218688" cy="402336"/>
            </a:xfrm>
            <a:custGeom>
              <a:avLst/>
              <a:gdLst/>
              <a:ahLst/>
              <a:cxnLst/>
              <a:rect l="l" t="t" r="r" b="b"/>
              <a:pathLst>
                <a:path w="3218688" h="402336">
                  <a:moveTo>
                    <a:pt x="0" y="0"/>
                  </a:moveTo>
                  <a:lnTo>
                    <a:pt x="3218688" y="0"/>
                  </a:lnTo>
                  <a:lnTo>
                    <a:pt x="3218688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5880" b="-10588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28575"/>
              <a:ext cx="3218688" cy="43091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125" b="1">
                  <a:solidFill>
                    <a:srgbClr val="08365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BACKGROUND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749618" y="4384358"/>
            <a:ext cx="3035998" cy="1271397"/>
            <a:chOff x="0" y="0"/>
            <a:chExt cx="3670300" cy="1695196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3670300" cy="1695323"/>
            </a:xfrm>
            <a:custGeom>
              <a:avLst/>
              <a:gdLst/>
              <a:ahLst/>
              <a:cxnLst/>
              <a:rect l="l" t="t" r="r" b="b"/>
              <a:pathLst>
                <a:path w="3670300" h="1695323">
                  <a:moveTo>
                    <a:pt x="0" y="282575"/>
                  </a:moveTo>
                  <a:cubicBezTo>
                    <a:pt x="0" y="126492"/>
                    <a:pt x="126492" y="0"/>
                    <a:pt x="282575" y="0"/>
                  </a:cubicBezTo>
                  <a:lnTo>
                    <a:pt x="3387725" y="0"/>
                  </a:lnTo>
                  <a:cubicBezTo>
                    <a:pt x="3543808" y="0"/>
                    <a:pt x="3670300" y="126492"/>
                    <a:pt x="3670300" y="282575"/>
                  </a:cubicBezTo>
                  <a:lnTo>
                    <a:pt x="3670300" y="1412748"/>
                  </a:lnTo>
                  <a:cubicBezTo>
                    <a:pt x="3670300" y="1568831"/>
                    <a:pt x="3543808" y="1695323"/>
                    <a:pt x="3387725" y="1695323"/>
                  </a:cubicBezTo>
                  <a:lnTo>
                    <a:pt x="282575" y="1695323"/>
                  </a:lnTo>
                  <a:cubicBezTo>
                    <a:pt x="126492" y="1695196"/>
                    <a:pt x="0" y="1568704"/>
                    <a:pt x="0" y="1412621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7DEE4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826008" y="4389120"/>
            <a:ext cx="2671572" cy="356616"/>
            <a:chOff x="0" y="0"/>
            <a:chExt cx="3657600" cy="475488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3657600" cy="475488"/>
            </a:xfrm>
            <a:custGeom>
              <a:avLst/>
              <a:gdLst/>
              <a:ahLst/>
              <a:cxnLst/>
              <a:rect l="l" t="t" r="r" b="b"/>
              <a:pathLst>
                <a:path w="3657600" h="475488">
                  <a:moveTo>
                    <a:pt x="0" y="0"/>
                  </a:moveTo>
                  <a:lnTo>
                    <a:pt x="3657600" y="0"/>
                  </a:lnTo>
                  <a:lnTo>
                    <a:pt x="3657600" y="475488"/>
                  </a:lnTo>
                  <a:lnTo>
                    <a:pt x="0" y="475488"/>
                  </a:lnTo>
                  <a:close/>
                </a:path>
              </a:pathLst>
            </a:custGeom>
            <a:solidFill>
              <a:srgbClr val="BEE7DE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990600" y="4402844"/>
            <a:ext cx="2743200" cy="381944"/>
            <a:chOff x="85608" y="-28575"/>
            <a:chExt cx="3278567" cy="430911"/>
          </a:xfrm>
        </p:grpSpPr>
        <p:sp>
          <p:nvSpPr>
            <p:cNvPr id="42" name="Freeform 42"/>
            <p:cNvSpPr/>
            <p:nvPr/>
          </p:nvSpPr>
          <p:spPr>
            <a:xfrm>
              <a:off x="85608" y="0"/>
              <a:ext cx="3218688" cy="402336"/>
            </a:xfrm>
            <a:custGeom>
              <a:avLst/>
              <a:gdLst/>
              <a:ahLst/>
              <a:cxnLst/>
              <a:rect l="l" t="t" r="r" b="b"/>
              <a:pathLst>
                <a:path w="3218688" h="402336">
                  <a:moveTo>
                    <a:pt x="0" y="0"/>
                  </a:moveTo>
                  <a:lnTo>
                    <a:pt x="3218688" y="0"/>
                  </a:lnTo>
                  <a:lnTo>
                    <a:pt x="3218688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5880" b="-10588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145487" y="-28575"/>
              <a:ext cx="3218688" cy="43091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125" b="1">
                  <a:solidFill>
                    <a:srgbClr val="008B9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AIMS &amp; OBJECTIVES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480060" y="5783390"/>
            <a:ext cx="3328034" cy="3943873"/>
            <a:chOff x="0" y="0"/>
            <a:chExt cx="3670300" cy="2975356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3670300" cy="2975356"/>
            </a:xfrm>
            <a:custGeom>
              <a:avLst/>
              <a:gdLst/>
              <a:ahLst/>
              <a:cxnLst/>
              <a:rect l="l" t="t" r="r" b="b"/>
              <a:pathLst>
                <a:path w="3670300" h="2975356">
                  <a:moveTo>
                    <a:pt x="0" y="495935"/>
                  </a:moveTo>
                  <a:cubicBezTo>
                    <a:pt x="0" y="221996"/>
                    <a:pt x="221996" y="0"/>
                    <a:pt x="495935" y="0"/>
                  </a:cubicBezTo>
                  <a:lnTo>
                    <a:pt x="3174365" y="0"/>
                  </a:lnTo>
                  <a:cubicBezTo>
                    <a:pt x="3448304" y="0"/>
                    <a:pt x="3670300" y="221996"/>
                    <a:pt x="3670300" y="495935"/>
                  </a:cubicBezTo>
                  <a:lnTo>
                    <a:pt x="3670300" y="2479421"/>
                  </a:lnTo>
                  <a:cubicBezTo>
                    <a:pt x="3670300" y="2753360"/>
                    <a:pt x="3448304" y="2975356"/>
                    <a:pt x="3174365" y="2975356"/>
                  </a:cubicBezTo>
                  <a:lnTo>
                    <a:pt x="495935" y="2975356"/>
                  </a:lnTo>
                  <a:cubicBezTo>
                    <a:pt x="221996" y="2975356"/>
                    <a:pt x="0" y="2753360"/>
                    <a:pt x="0" y="2479421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7DEE4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754380" y="5788152"/>
            <a:ext cx="2743200" cy="356616"/>
            <a:chOff x="0" y="0"/>
            <a:chExt cx="3657600" cy="475488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3657600" cy="475488"/>
            </a:xfrm>
            <a:custGeom>
              <a:avLst/>
              <a:gdLst/>
              <a:ahLst/>
              <a:cxnLst/>
              <a:rect l="l" t="t" r="r" b="b"/>
              <a:pathLst>
                <a:path w="3657600" h="475488">
                  <a:moveTo>
                    <a:pt x="0" y="0"/>
                  </a:moveTo>
                  <a:lnTo>
                    <a:pt x="3657600" y="0"/>
                  </a:lnTo>
                  <a:lnTo>
                    <a:pt x="3657600" y="475488"/>
                  </a:lnTo>
                  <a:lnTo>
                    <a:pt x="0" y="475488"/>
                  </a:lnTo>
                  <a:close/>
                </a:path>
              </a:pathLst>
            </a:custGeom>
            <a:solidFill>
              <a:srgbClr val="413097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475297" y="5760263"/>
            <a:ext cx="3278123" cy="699211"/>
            <a:chOff x="0" y="-28575"/>
            <a:chExt cx="3218688" cy="430911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3218688" cy="402336"/>
            </a:xfrm>
            <a:custGeom>
              <a:avLst/>
              <a:gdLst/>
              <a:ahLst/>
              <a:cxnLst/>
              <a:rect l="l" t="t" r="r" b="b"/>
              <a:pathLst>
                <a:path w="3218688" h="402336">
                  <a:moveTo>
                    <a:pt x="0" y="0"/>
                  </a:moveTo>
                  <a:lnTo>
                    <a:pt x="3218688" y="0"/>
                  </a:lnTo>
                  <a:lnTo>
                    <a:pt x="3218688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5880" b="-10588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0" y="-28575"/>
              <a:ext cx="3218688" cy="24835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125" b="1" dirty="0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METHODOLOGY</a:t>
              </a:r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3950208" y="2848166"/>
            <a:ext cx="8970264" cy="6757797"/>
            <a:chOff x="0" y="0"/>
            <a:chExt cx="11808460" cy="9010396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11808460" cy="9010396"/>
            </a:xfrm>
            <a:custGeom>
              <a:avLst/>
              <a:gdLst/>
              <a:ahLst/>
              <a:cxnLst/>
              <a:rect l="l" t="t" r="r" b="b"/>
              <a:pathLst>
                <a:path w="11808460" h="9010396">
                  <a:moveTo>
                    <a:pt x="0" y="1501775"/>
                  </a:moveTo>
                  <a:cubicBezTo>
                    <a:pt x="0" y="672338"/>
                    <a:pt x="672338" y="0"/>
                    <a:pt x="1501775" y="0"/>
                  </a:cubicBezTo>
                  <a:lnTo>
                    <a:pt x="10306685" y="0"/>
                  </a:lnTo>
                  <a:cubicBezTo>
                    <a:pt x="11136122" y="0"/>
                    <a:pt x="11808460" y="672338"/>
                    <a:pt x="11808460" y="1501775"/>
                  </a:cubicBezTo>
                  <a:lnTo>
                    <a:pt x="11808460" y="7508621"/>
                  </a:lnTo>
                  <a:cubicBezTo>
                    <a:pt x="11808460" y="8338058"/>
                    <a:pt x="11136122" y="9010396"/>
                    <a:pt x="10306685" y="9010396"/>
                  </a:cubicBezTo>
                  <a:lnTo>
                    <a:pt x="1501775" y="9010396"/>
                  </a:lnTo>
                  <a:cubicBezTo>
                    <a:pt x="672338" y="9010396"/>
                    <a:pt x="0" y="8338058"/>
                    <a:pt x="0" y="7508621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7DEE4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3730752" y="2852928"/>
            <a:ext cx="8846820" cy="356616"/>
            <a:chOff x="0" y="0"/>
            <a:chExt cx="11795760" cy="475488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11795760" cy="475488"/>
            </a:xfrm>
            <a:custGeom>
              <a:avLst/>
              <a:gdLst/>
              <a:ahLst/>
              <a:cxnLst/>
              <a:rect l="l" t="t" r="r" b="b"/>
              <a:pathLst>
                <a:path w="11795760" h="475488">
                  <a:moveTo>
                    <a:pt x="0" y="0"/>
                  </a:moveTo>
                  <a:lnTo>
                    <a:pt x="11795760" y="0"/>
                  </a:lnTo>
                  <a:lnTo>
                    <a:pt x="11795760" y="475488"/>
                  </a:lnTo>
                  <a:lnTo>
                    <a:pt x="0" y="475488"/>
                  </a:lnTo>
                  <a:close/>
                </a:path>
              </a:pathLst>
            </a:custGeom>
            <a:solidFill>
              <a:srgbClr val="C6E1E5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3950208" y="2880360"/>
            <a:ext cx="8517636" cy="301752"/>
            <a:chOff x="0" y="0"/>
            <a:chExt cx="11356848" cy="402336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11356848" cy="402336"/>
            </a:xfrm>
            <a:custGeom>
              <a:avLst/>
              <a:gdLst/>
              <a:ahLst/>
              <a:cxnLst/>
              <a:rect l="l" t="t" r="r" b="b"/>
              <a:pathLst>
                <a:path w="11356848" h="402336">
                  <a:moveTo>
                    <a:pt x="0" y="0"/>
                  </a:moveTo>
                  <a:lnTo>
                    <a:pt x="11356848" y="0"/>
                  </a:lnTo>
                  <a:lnTo>
                    <a:pt x="11356848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00009" b="-50000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0" y="-28575"/>
              <a:ext cx="11356848" cy="43091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125" b="1">
                  <a:solidFill>
                    <a:srgbClr val="0A919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RESULT</a:t>
              </a:r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4082606" y="3698558"/>
            <a:ext cx="5015865" cy="5111877"/>
            <a:chOff x="0" y="0"/>
            <a:chExt cx="6687820" cy="6815836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6687820" cy="6815836"/>
            </a:xfrm>
            <a:custGeom>
              <a:avLst/>
              <a:gdLst/>
              <a:ahLst/>
              <a:cxnLst/>
              <a:rect l="l" t="t" r="r" b="b"/>
              <a:pathLst>
                <a:path w="6687820" h="6815836">
                  <a:moveTo>
                    <a:pt x="0" y="1114679"/>
                  </a:moveTo>
                  <a:cubicBezTo>
                    <a:pt x="0" y="499110"/>
                    <a:pt x="499110" y="0"/>
                    <a:pt x="1114679" y="0"/>
                  </a:cubicBezTo>
                  <a:lnTo>
                    <a:pt x="5573141" y="0"/>
                  </a:lnTo>
                  <a:cubicBezTo>
                    <a:pt x="6188710" y="0"/>
                    <a:pt x="6687820" y="499110"/>
                    <a:pt x="6687820" y="1114679"/>
                  </a:cubicBezTo>
                  <a:lnTo>
                    <a:pt x="6687820" y="5701157"/>
                  </a:lnTo>
                  <a:cubicBezTo>
                    <a:pt x="6687820" y="6316726"/>
                    <a:pt x="6188710" y="6815836"/>
                    <a:pt x="5573141" y="6815836"/>
                  </a:cubicBezTo>
                  <a:lnTo>
                    <a:pt x="1114679" y="6815836"/>
                  </a:lnTo>
                  <a:cubicBezTo>
                    <a:pt x="499110" y="6815836"/>
                    <a:pt x="0" y="6316726"/>
                    <a:pt x="0" y="5701157"/>
                  </a:cubicBezTo>
                  <a:close/>
                </a:path>
              </a:pathLst>
            </a:custGeom>
            <a:solidFill>
              <a:srgbClr val="E2F6F2"/>
            </a:solidFill>
            <a:ln w="9525" cap="sq">
              <a:solidFill>
                <a:srgbClr val="BEDCDA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4389120" y="5692140"/>
            <a:ext cx="4389120" cy="617220"/>
            <a:chOff x="0" y="0"/>
            <a:chExt cx="5852160" cy="822960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5852160" cy="822960"/>
            </a:xfrm>
            <a:custGeom>
              <a:avLst/>
              <a:gdLst/>
              <a:ahLst/>
              <a:cxnLst/>
              <a:rect l="l" t="t" r="r" b="b"/>
              <a:pathLst>
                <a:path w="5852160" h="822960">
                  <a:moveTo>
                    <a:pt x="0" y="0"/>
                  </a:moveTo>
                  <a:lnTo>
                    <a:pt x="5852160" y="0"/>
                  </a:lnTo>
                  <a:lnTo>
                    <a:pt x="5852160" y="822960"/>
                  </a:lnTo>
                  <a:lnTo>
                    <a:pt x="0" y="8229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8560" b="-8856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0" y="-38100"/>
              <a:ext cx="5852160" cy="86106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 b="1">
                  <a:solidFill>
                    <a:srgbClr val="009D94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LARGE FIGURE / GRAPH /</a:t>
              </a:r>
            </a:p>
            <a:p>
              <a:pPr algn="ctr">
                <a:lnSpc>
                  <a:spcPts val="2160"/>
                </a:lnSpc>
              </a:pPr>
              <a:r>
                <a:rPr lang="en-US" sz="1800" b="1">
                  <a:solidFill>
                    <a:srgbClr val="009D94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TABLE / PHOTO</a:t>
              </a:r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9431846" y="3698558"/>
            <a:ext cx="2684145" cy="1586865"/>
            <a:chOff x="0" y="0"/>
            <a:chExt cx="3578860" cy="2115820"/>
          </a:xfrm>
        </p:grpSpPr>
        <p:sp>
          <p:nvSpPr>
            <p:cNvPr id="71" name="Freeform 71"/>
            <p:cNvSpPr/>
            <p:nvPr/>
          </p:nvSpPr>
          <p:spPr>
            <a:xfrm>
              <a:off x="0" y="0"/>
              <a:ext cx="3578860" cy="2115820"/>
            </a:xfrm>
            <a:custGeom>
              <a:avLst/>
              <a:gdLst/>
              <a:ahLst/>
              <a:cxnLst/>
              <a:rect l="l" t="t" r="r" b="b"/>
              <a:pathLst>
                <a:path w="3578860" h="2115820">
                  <a:moveTo>
                    <a:pt x="0" y="352679"/>
                  </a:moveTo>
                  <a:cubicBezTo>
                    <a:pt x="0" y="157861"/>
                    <a:pt x="157861" y="0"/>
                    <a:pt x="352679" y="0"/>
                  </a:cubicBezTo>
                  <a:lnTo>
                    <a:pt x="3226181" y="0"/>
                  </a:lnTo>
                  <a:cubicBezTo>
                    <a:pt x="3420999" y="0"/>
                    <a:pt x="3578860" y="157861"/>
                    <a:pt x="3578860" y="352679"/>
                  </a:cubicBezTo>
                  <a:lnTo>
                    <a:pt x="3578860" y="1763141"/>
                  </a:lnTo>
                  <a:cubicBezTo>
                    <a:pt x="3578860" y="1957959"/>
                    <a:pt x="3420999" y="2115820"/>
                    <a:pt x="3226181" y="2115820"/>
                  </a:cubicBezTo>
                  <a:lnTo>
                    <a:pt x="352679" y="2115820"/>
                  </a:lnTo>
                  <a:cubicBezTo>
                    <a:pt x="157861" y="2115820"/>
                    <a:pt x="0" y="1957959"/>
                    <a:pt x="0" y="1763141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7DEE4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9628632" y="3881628"/>
            <a:ext cx="2290572" cy="246888"/>
            <a:chOff x="0" y="0"/>
            <a:chExt cx="3054096" cy="329184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3054096" cy="329184"/>
            </a:xfrm>
            <a:custGeom>
              <a:avLst/>
              <a:gdLst/>
              <a:ahLst/>
              <a:cxnLst/>
              <a:rect l="l" t="t" r="r" b="b"/>
              <a:pathLst>
                <a:path w="3054096" h="329184">
                  <a:moveTo>
                    <a:pt x="0" y="0"/>
                  </a:moveTo>
                  <a:lnTo>
                    <a:pt x="3054096" y="0"/>
                  </a:lnTo>
                  <a:lnTo>
                    <a:pt x="3054096" y="329184"/>
                  </a:lnTo>
                  <a:lnTo>
                    <a:pt x="0" y="3291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30777" b="-13077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0" y="-19050"/>
              <a:ext cx="3054096" cy="34823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44"/>
                </a:lnSpc>
              </a:pPr>
              <a:r>
                <a:rPr lang="en-US" sz="869" b="1">
                  <a:solidFill>
                    <a:srgbClr val="009D94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KEY RESULT</a:t>
              </a:r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9628632" y="4334256"/>
            <a:ext cx="2290572" cy="438912"/>
            <a:chOff x="0" y="0"/>
            <a:chExt cx="3054096" cy="585216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3054096" cy="585216"/>
            </a:xfrm>
            <a:custGeom>
              <a:avLst/>
              <a:gdLst/>
              <a:ahLst/>
              <a:cxnLst/>
              <a:rect l="l" t="t" r="r" b="b"/>
              <a:pathLst>
                <a:path w="3054096" h="585216">
                  <a:moveTo>
                    <a:pt x="0" y="0"/>
                  </a:moveTo>
                  <a:lnTo>
                    <a:pt x="3054096" y="0"/>
                  </a:lnTo>
                  <a:lnTo>
                    <a:pt x="3054096" y="585216"/>
                  </a:lnTo>
                  <a:lnTo>
                    <a:pt x="0" y="58521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1687" b="-5168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0" y="-19050"/>
              <a:ext cx="3054096" cy="60426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439"/>
                </a:lnSpc>
              </a:pPr>
              <a:r>
                <a:rPr lang="en-US" sz="1200" b="1">
                  <a:solidFill>
                    <a:srgbClr val="08365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Effect / % / Mean</a:t>
              </a:r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9431846" y="5509070"/>
            <a:ext cx="2684145" cy="1586865"/>
            <a:chOff x="0" y="0"/>
            <a:chExt cx="3578860" cy="211582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3578860" cy="2115820"/>
            </a:xfrm>
            <a:custGeom>
              <a:avLst/>
              <a:gdLst/>
              <a:ahLst/>
              <a:cxnLst/>
              <a:rect l="l" t="t" r="r" b="b"/>
              <a:pathLst>
                <a:path w="3578860" h="2115820">
                  <a:moveTo>
                    <a:pt x="0" y="352679"/>
                  </a:moveTo>
                  <a:cubicBezTo>
                    <a:pt x="0" y="157861"/>
                    <a:pt x="157861" y="0"/>
                    <a:pt x="352679" y="0"/>
                  </a:cubicBezTo>
                  <a:lnTo>
                    <a:pt x="3226181" y="0"/>
                  </a:lnTo>
                  <a:cubicBezTo>
                    <a:pt x="3420999" y="0"/>
                    <a:pt x="3578860" y="157861"/>
                    <a:pt x="3578860" y="352679"/>
                  </a:cubicBezTo>
                  <a:lnTo>
                    <a:pt x="3578860" y="1763141"/>
                  </a:lnTo>
                  <a:cubicBezTo>
                    <a:pt x="3578860" y="1957959"/>
                    <a:pt x="3420999" y="2115820"/>
                    <a:pt x="3226181" y="2115820"/>
                  </a:cubicBezTo>
                  <a:lnTo>
                    <a:pt x="352679" y="2115820"/>
                  </a:lnTo>
                  <a:cubicBezTo>
                    <a:pt x="157861" y="2115820"/>
                    <a:pt x="0" y="1957959"/>
                    <a:pt x="0" y="1763141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7DEE4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0" name="Group 80"/>
          <p:cNvGrpSpPr/>
          <p:nvPr/>
        </p:nvGrpSpPr>
        <p:grpSpPr>
          <a:xfrm>
            <a:off x="9628632" y="5692140"/>
            <a:ext cx="2290572" cy="246888"/>
            <a:chOff x="0" y="0"/>
            <a:chExt cx="3054096" cy="329184"/>
          </a:xfrm>
        </p:grpSpPr>
        <p:sp>
          <p:nvSpPr>
            <p:cNvPr id="81" name="Freeform 81"/>
            <p:cNvSpPr/>
            <p:nvPr/>
          </p:nvSpPr>
          <p:spPr>
            <a:xfrm>
              <a:off x="0" y="0"/>
              <a:ext cx="3054096" cy="329184"/>
            </a:xfrm>
            <a:custGeom>
              <a:avLst/>
              <a:gdLst/>
              <a:ahLst/>
              <a:cxnLst/>
              <a:rect l="l" t="t" r="r" b="b"/>
              <a:pathLst>
                <a:path w="3054096" h="329184">
                  <a:moveTo>
                    <a:pt x="0" y="0"/>
                  </a:moveTo>
                  <a:lnTo>
                    <a:pt x="3054096" y="0"/>
                  </a:lnTo>
                  <a:lnTo>
                    <a:pt x="3054096" y="329184"/>
                  </a:lnTo>
                  <a:lnTo>
                    <a:pt x="0" y="3291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30777" b="-13077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TextBox 82"/>
            <p:cNvSpPr txBox="1"/>
            <p:nvPr/>
          </p:nvSpPr>
          <p:spPr>
            <a:xfrm>
              <a:off x="0" y="-19050"/>
              <a:ext cx="3054096" cy="34823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44"/>
                </a:lnSpc>
              </a:pPr>
              <a:r>
                <a:rPr lang="en-US" sz="869" b="1">
                  <a:solidFill>
                    <a:srgbClr val="009D94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STATISTICS</a:t>
              </a:r>
            </a:p>
          </p:txBody>
        </p:sp>
      </p:grpSp>
      <p:grpSp>
        <p:nvGrpSpPr>
          <p:cNvPr id="83" name="Group 83"/>
          <p:cNvGrpSpPr/>
          <p:nvPr/>
        </p:nvGrpSpPr>
        <p:grpSpPr>
          <a:xfrm>
            <a:off x="9628632" y="6144768"/>
            <a:ext cx="2290572" cy="438912"/>
            <a:chOff x="0" y="0"/>
            <a:chExt cx="3054096" cy="585216"/>
          </a:xfrm>
        </p:grpSpPr>
        <p:sp>
          <p:nvSpPr>
            <p:cNvPr id="84" name="Freeform 84"/>
            <p:cNvSpPr/>
            <p:nvPr/>
          </p:nvSpPr>
          <p:spPr>
            <a:xfrm>
              <a:off x="0" y="0"/>
              <a:ext cx="3054096" cy="585216"/>
            </a:xfrm>
            <a:custGeom>
              <a:avLst/>
              <a:gdLst/>
              <a:ahLst/>
              <a:cxnLst/>
              <a:rect l="l" t="t" r="r" b="b"/>
              <a:pathLst>
                <a:path w="3054096" h="585216">
                  <a:moveTo>
                    <a:pt x="0" y="0"/>
                  </a:moveTo>
                  <a:lnTo>
                    <a:pt x="3054096" y="0"/>
                  </a:lnTo>
                  <a:lnTo>
                    <a:pt x="3054096" y="585216"/>
                  </a:lnTo>
                  <a:lnTo>
                    <a:pt x="0" y="58521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1687" b="-5168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TextBox 85"/>
            <p:cNvSpPr txBox="1"/>
            <p:nvPr/>
          </p:nvSpPr>
          <p:spPr>
            <a:xfrm>
              <a:off x="0" y="-19050"/>
              <a:ext cx="3054096" cy="60426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439"/>
                </a:lnSpc>
              </a:pPr>
              <a:r>
                <a:rPr lang="en-US" sz="1200" b="1">
                  <a:solidFill>
                    <a:srgbClr val="23303C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 = ___ | CI ___</a:t>
              </a:r>
            </a:p>
          </p:txBody>
        </p:sp>
      </p:grpSp>
      <p:grpSp>
        <p:nvGrpSpPr>
          <p:cNvPr id="86" name="Group 86"/>
          <p:cNvGrpSpPr/>
          <p:nvPr/>
        </p:nvGrpSpPr>
        <p:grpSpPr>
          <a:xfrm>
            <a:off x="9436608" y="7324344"/>
            <a:ext cx="2674620" cy="1481328"/>
            <a:chOff x="0" y="0"/>
            <a:chExt cx="3566160" cy="1975104"/>
          </a:xfrm>
        </p:grpSpPr>
        <p:sp>
          <p:nvSpPr>
            <p:cNvPr id="87" name="Freeform 87"/>
            <p:cNvSpPr/>
            <p:nvPr/>
          </p:nvSpPr>
          <p:spPr>
            <a:xfrm>
              <a:off x="0" y="0"/>
              <a:ext cx="3566160" cy="1975104"/>
            </a:xfrm>
            <a:custGeom>
              <a:avLst/>
              <a:gdLst/>
              <a:ahLst/>
              <a:cxnLst/>
              <a:rect l="l" t="t" r="r" b="b"/>
              <a:pathLst>
                <a:path w="3566160" h="1975104">
                  <a:moveTo>
                    <a:pt x="0" y="329184"/>
                  </a:moveTo>
                  <a:cubicBezTo>
                    <a:pt x="0" y="147447"/>
                    <a:pt x="147447" y="0"/>
                    <a:pt x="329184" y="0"/>
                  </a:cubicBezTo>
                  <a:lnTo>
                    <a:pt x="3236976" y="0"/>
                  </a:lnTo>
                  <a:cubicBezTo>
                    <a:pt x="3418840" y="0"/>
                    <a:pt x="3566160" y="147447"/>
                    <a:pt x="3566160" y="329184"/>
                  </a:cubicBezTo>
                  <a:lnTo>
                    <a:pt x="3566160" y="1645920"/>
                  </a:lnTo>
                  <a:cubicBezTo>
                    <a:pt x="3566160" y="1827784"/>
                    <a:pt x="3418713" y="1975104"/>
                    <a:pt x="3236976" y="1975104"/>
                  </a:cubicBezTo>
                  <a:lnTo>
                    <a:pt x="329184" y="1975104"/>
                  </a:lnTo>
                  <a:cubicBezTo>
                    <a:pt x="147447" y="1975104"/>
                    <a:pt x="0" y="1827657"/>
                    <a:pt x="0" y="1645920"/>
                  </a:cubicBezTo>
                  <a:close/>
                </a:path>
              </a:pathLst>
            </a:custGeom>
            <a:solidFill>
              <a:srgbClr val="E1A91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8" name="Group 88"/>
          <p:cNvGrpSpPr/>
          <p:nvPr/>
        </p:nvGrpSpPr>
        <p:grpSpPr>
          <a:xfrm>
            <a:off x="9628632" y="7557516"/>
            <a:ext cx="2290572" cy="548640"/>
            <a:chOff x="0" y="0"/>
            <a:chExt cx="3054096" cy="731520"/>
          </a:xfrm>
        </p:grpSpPr>
        <p:sp>
          <p:nvSpPr>
            <p:cNvPr id="89" name="Freeform 89"/>
            <p:cNvSpPr/>
            <p:nvPr/>
          </p:nvSpPr>
          <p:spPr>
            <a:xfrm>
              <a:off x="0" y="0"/>
              <a:ext cx="3054096" cy="731520"/>
            </a:xfrm>
            <a:custGeom>
              <a:avLst/>
              <a:gdLst/>
              <a:ahLst/>
              <a:cxnLst/>
              <a:rect l="l" t="t" r="r" b="b"/>
              <a:pathLst>
                <a:path w="3054096" h="731520">
                  <a:moveTo>
                    <a:pt x="0" y="0"/>
                  </a:moveTo>
                  <a:lnTo>
                    <a:pt x="3054096" y="0"/>
                  </a:lnTo>
                  <a:lnTo>
                    <a:pt x="3054096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1350" b="-3135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TextBox 90"/>
            <p:cNvSpPr txBox="1"/>
            <p:nvPr/>
          </p:nvSpPr>
          <p:spPr>
            <a:xfrm>
              <a:off x="0" y="-28575"/>
              <a:ext cx="3054096" cy="76009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260"/>
                </a:lnSpc>
              </a:pPr>
              <a:r>
                <a:rPr lang="en-US" sz="105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TAKE-HOME</a:t>
              </a:r>
            </a:p>
            <a:p>
              <a:pPr algn="ctr">
                <a:lnSpc>
                  <a:spcPts val="1260"/>
                </a:lnSpc>
              </a:pPr>
              <a:r>
                <a:rPr lang="en-US" sz="105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MESSAGE</a:t>
              </a:r>
            </a:p>
          </p:txBody>
        </p:sp>
      </p:grpSp>
      <p:grpSp>
        <p:nvGrpSpPr>
          <p:cNvPr id="91" name="Group 91"/>
          <p:cNvGrpSpPr/>
          <p:nvPr/>
        </p:nvGrpSpPr>
        <p:grpSpPr>
          <a:xfrm>
            <a:off x="13254419" y="2848166"/>
            <a:ext cx="4279392" cy="2958465"/>
            <a:chOff x="0" y="0"/>
            <a:chExt cx="6157468" cy="3944620"/>
          </a:xfrm>
        </p:grpSpPr>
        <p:sp>
          <p:nvSpPr>
            <p:cNvPr id="92" name="Freeform 92"/>
            <p:cNvSpPr/>
            <p:nvPr/>
          </p:nvSpPr>
          <p:spPr>
            <a:xfrm>
              <a:off x="0" y="0"/>
              <a:ext cx="6157468" cy="3944620"/>
            </a:xfrm>
            <a:custGeom>
              <a:avLst/>
              <a:gdLst/>
              <a:ahLst/>
              <a:cxnLst/>
              <a:rect l="l" t="t" r="r" b="b"/>
              <a:pathLst>
                <a:path w="6157468" h="3944620">
                  <a:moveTo>
                    <a:pt x="0" y="657479"/>
                  </a:moveTo>
                  <a:cubicBezTo>
                    <a:pt x="0" y="294386"/>
                    <a:pt x="294386" y="0"/>
                    <a:pt x="657479" y="0"/>
                  </a:cubicBezTo>
                  <a:lnTo>
                    <a:pt x="5499989" y="0"/>
                  </a:lnTo>
                  <a:cubicBezTo>
                    <a:pt x="5863082" y="0"/>
                    <a:pt x="6157468" y="294386"/>
                    <a:pt x="6157468" y="657479"/>
                  </a:cubicBezTo>
                  <a:lnTo>
                    <a:pt x="6157468" y="3287141"/>
                  </a:lnTo>
                  <a:cubicBezTo>
                    <a:pt x="6157468" y="3650234"/>
                    <a:pt x="5863082" y="3944620"/>
                    <a:pt x="5499989" y="3944620"/>
                  </a:cubicBezTo>
                  <a:lnTo>
                    <a:pt x="657479" y="3944620"/>
                  </a:lnTo>
                  <a:cubicBezTo>
                    <a:pt x="294386" y="3944620"/>
                    <a:pt x="0" y="3650234"/>
                    <a:pt x="0" y="3287141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7DEE4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13258609" y="2852928"/>
            <a:ext cx="4229291" cy="474440"/>
            <a:chOff x="0" y="0"/>
            <a:chExt cx="6144768" cy="475488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6144768" cy="475488"/>
            </a:xfrm>
            <a:custGeom>
              <a:avLst/>
              <a:gdLst/>
              <a:ahLst/>
              <a:cxnLst/>
              <a:rect l="l" t="t" r="r" b="b"/>
              <a:pathLst>
                <a:path w="6144768" h="475488">
                  <a:moveTo>
                    <a:pt x="0" y="0"/>
                  </a:moveTo>
                  <a:lnTo>
                    <a:pt x="6144768" y="0"/>
                  </a:lnTo>
                  <a:lnTo>
                    <a:pt x="6144768" y="475488"/>
                  </a:lnTo>
                  <a:lnTo>
                    <a:pt x="0" y="475488"/>
                  </a:lnTo>
                  <a:close/>
                </a:path>
              </a:pathLst>
            </a:custGeom>
            <a:solidFill>
              <a:srgbClr val="083658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5" name="Group 95"/>
          <p:cNvGrpSpPr/>
          <p:nvPr/>
        </p:nvGrpSpPr>
        <p:grpSpPr>
          <a:xfrm>
            <a:off x="13085064" y="2880360"/>
            <a:ext cx="4279392" cy="301752"/>
            <a:chOff x="0" y="0"/>
            <a:chExt cx="5705856" cy="402336"/>
          </a:xfrm>
        </p:grpSpPr>
        <p:sp>
          <p:nvSpPr>
            <p:cNvPr id="96" name="Freeform 96"/>
            <p:cNvSpPr/>
            <p:nvPr/>
          </p:nvSpPr>
          <p:spPr>
            <a:xfrm>
              <a:off x="0" y="0"/>
              <a:ext cx="5705856" cy="402336"/>
            </a:xfrm>
            <a:custGeom>
              <a:avLst/>
              <a:gdLst/>
              <a:ahLst/>
              <a:cxnLst/>
              <a:rect l="l" t="t" r="r" b="b"/>
              <a:pathLst>
                <a:path w="5705856" h="402336">
                  <a:moveTo>
                    <a:pt x="0" y="0"/>
                  </a:moveTo>
                  <a:lnTo>
                    <a:pt x="5705856" y="0"/>
                  </a:lnTo>
                  <a:lnTo>
                    <a:pt x="5705856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26333" b="-22633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TextBox 97"/>
            <p:cNvSpPr txBox="1"/>
            <p:nvPr/>
          </p:nvSpPr>
          <p:spPr>
            <a:xfrm>
              <a:off x="0" y="-28575"/>
              <a:ext cx="5705856" cy="43091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125" b="1" dirty="0">
                  <a:solidFill>
                    <a:srgbClr val="C6E1E5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DISCUSSION</a:t>
              </a:r>
            </a:p>
          </p:txBody>
        </p:sp>
      </p:grpSp>
      <p:grpSp>
        <p:nvGrpSpPr>
          <p:cNvPr id="98" name="Group 98"/>
          <p:cNvGrpSpPr/>
          <p:nvPr/>
        </p:nvGrpSpPr>
        <p:grpSpPr>
          <a:xfrm>
            <a:off x="13254419" y="6002846"/>
            <a:ext cx="4279392" cy="1765173"/>
            <a:chOff x="0" y="0"/>
            <a:chExt cx="6157468" cy="2353564"/>
          </a:xfrm>
        </p:grpSpPr>
        <p:sp>
          <p:nvSpPr>
            <p:cNvPr id="99" name="Freeform 99"/>
            <p:cNvSpPr/>
            <p:nvPr/>
          </p:nvSpPr>
          <p:spPr>
            <a:xfrm>
              <a:off x="0" y="0"/>
              <a:ext cx="6157468" cy="2353564"/>
            </a:xfrm>
            <a:custGeom>
              <a:avLst/>
              <a:gdLst/>
              <a:ahLst/>
              <a:cxnLst/>
              <a:rect l="l" t="t" r="r" b="b"/>
              <a:pathLst>
                <a:path w="6157468" h="2353564">
                  <a:moveTo>
                    <a:pt x="0" y="392303"/>
                  </a:moveTo>
                  <a:cubicBezTo>
                    <a:pt x="0" y="175641"/>
                    <a:pt x="175641" y="0"/>
                    <a:pt x="392303" y="0"/>
                  </a:cubicBezTo>
                  <a:lnTo>
                    <a:pt x="5765165" y="0"/>
                  </a:lnTo>
                  <a:cubicBezTo>
                    <a:pt x="5981827" y="0"/>
                    <a:pt x="6157468" y="175641"/>
                    <a:pt x="6157468" y="392303"/>
                  </a:cubicBezTo>
                  <a:lnTo>
                    <a:pt x="6157468" y="1961261"/>
                  </a:lnTo>
                  <a:cubicBezTo>
                    <a:pt x="6157468" y="2177923"/>
                    <a:pt x="5981827" y="2353564"/>
                    <a:pt x="5765165" y="2353564"/>
                  </a:cubicBezTo>
                  <a:lnTo>
                    <a:pt x="392303" y="2353564"/>
                  </a:lnTo>
                  <a:cubicBezTo>
                    <a:pt x="175641" y="2353564"/>
                    <a:pt x="0" y="2177923"/>
                    <a:pt x="0" y="1961261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7DEE4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0" name="Group 100"/>
          <p:cNvGrpSpPr/>
          <p:nvPr/>
        </p:nvGrpSpPr>
        <p:grpSpPr>
          <a:xfrm>
            <a:off x="13249656" y="6007608"/>
            <a:ext cx="4279392" cy="474440"/>
            <a:chOff x="0" y="0"/>
            <a:chExt cx="6144768" cy="475488"/>
          </a:xfrm>
        </p:grpSpPr>
        <p:sp>
          <p:nvSpPr>
            <p:cNvPr id="101" name="Freeform 101"/>
            <p:cNvSpPr/>
            <p:nvPr/>
          </p:nvSpPr>
          <p:spPr>
            <a:xfrm>
              <a:off x="0" y="0"/>
              <a:ext cx="6144768" cy="475488"/>
            </a:xfrm>
            <a:custGeom>
              <a:avLst/>
              <a:gdLst/>
              <a:ahLst/>
              <a:cxnLst/>
              <a:rect l="l" t="t" r="r" b="b"/>
              <a:pathLst>
                <a:path w="6144768" h="475488">
                  <a:moveTo>
                    <a:pt x="0" y="0"/>
                  </a:moveTo>
                  <a:lnTo>
                    <a:pt x="6144768" y="0"/>
                  </a:lnTo>
                  <a:lnTo>
                    <a:pt x="6144768" y="475488"/>
                  </a:lnTo>
                  <a:lnTo>
                    <a:pt x="0" y="475488"/>
                  </a:lnTo>
                  <a:close/>
                </a:path>
              </a:pathLst>
            </a:custGeom>
            <a:solidFill>
              <a:srgbClr val="E1A91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13258608" y="6018848"/>
            <a:ext cx="4000691" cy="409194"/>
            <a:chOff x="0" y="0"/>
            <a:chExt cx="5705856" cy="402336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5705856" cy="402336"/>
            </a:xfrm>
            <a:custGeom>
              <a:avLst/>
              <a:gdLst/>
              <a:ahLst/>
              <a:cxnLst/>
              <a:rect l="l" t="t" r="r" b="b"/>
              <a:pathLst>
                <a:path w="5705856" h="402336">
                  <a:moveTo>
                    <a:pt x="0" y="0"/>
                  </a:moveTo>
                  <a:lnTo>
                    <a:pt x="5705856" y="0"/>
                  </a:lnTo>
                  <a:lnTo>
                    <a:pt x="5705856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26333" b="-22633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0" y="-28575"/>
              <a:ext cx="5705856" cy="43091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125" b="1" dirty="0">
                  <a:solidFill>
                    <a:srgbClr val="413097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CONCLUSION &amp; IMPLICATIONS</a:t>
              </a:r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12915710" y="7977950"/>
            <a:ext cx="4618101" cy="1628013"/>
            <a:chOff x="0" y="0"/>
            <a:chExt cx="6157468" cy="2170684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6157468" cy="2170684"/>
            </a:xfrm>
            <a:custGeom>
              <a:avLst/>
              <a:gdLst/>
              <a:ahLst/>
              <a:cxnLst/>
              <a:rect l="l" t="t" r="r" b="b"/>
              <a:pathLst>
                <a:path w="6157468" h="2170684">
                  <a:moveTo>
                    <a:pt x="0" y="361823"/>
                  </a:moveTo>
                  <a:cubicBezTo>
                    <a:pt x="0" y="161925"/>
                    <a:pt x="161925" y="0"/>
                    <a:pt x="361823" y="0"/>
                  </a:cubicBezTo>
                  <a:lnTo>
                    <a:pt x="5795645" y="0"/>
                  </a:lnTo>
                  <a:cubicBezTo>
                    <a:pt x="5995416" y="0"/>
                    <a:pt x="6157468" y="161925"/>
                    <a:pt x="6157468" y="361823"/>
                  </a:cubicBezTo>
                  <a:lnTo>
                    <a:pt x="6157468" y="1808861"/>
                  </a:lnTo>
                  <a:cubicBezTo>
                    <a:pt x="6157468" y="2008632"/>
                    <a:pt x="5995543" y="2170684"/>
                    <a:pt x="5795645" y="2170684"/>
                  </a:cubicBezTo>
                  <a:lnTo>
                    <a:pt x="361823" y="2170684"/>
                  </a:lnTo>
                  <a:cubicBezTo>
                    <a:pt x="161925" y="2170684"/>
                    <a:pt x="0" y="2008759"/>
                    <a:pt x="0" y="1808861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7DEE4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7" name="Group 107"/>
          <p:cNvGrpSpPr/>
          <p:nvPr/>
        </p:nvGrpSpPr>
        <p:grpSpPr>
          <a:xfrm>
            <a:off x="12920472" y="7982712"/>
            <a:ext cx="4608576" cy="356616"/>
            <a:chOff x="0" y="0"/>
            <a:chExt cx="6144768" cy="475488"/>
          </a:xfrm>
        </p:grpSpPr>
        <p:sp>
          <p:nvSpPr>
            <p:cNvPr id="108" name="Freeform 108"/>
            <p:cNvSpPr/>
            <p:nvPr/>
          </p:nvSpPr>
          <p:spPr>
            <a:xfrm>
              <a:off x="0" y="0"/>
              <a:ext cx="6144768" cy="475488"/>
            </a:xfrm>
            <a:custGeom>
              <a:avLst/>
              <a:gdLst/>
              <a:ahLst/>
              <a:cxnLst/>
              <a:rect l="l" t="t" r="r" b="b"/>
              <a:pathLst>
                <a:path w="6144768" h="475488">
                  <a:moveTo>
                    <a:pt x="0" y="0"/>
                  </a:moveTo>
                  <a:lnTo>
                    <a:pt x="6144768" y="0"/>
                  </a:lnTo>
                  <a:lnTo>
                    <a:pt x="6144768" y="475488"/>
                  </a:lnTo>
                  <a:lnTo>
                    <a:pt x="0" y="475488"/>
                  </a:lnTo>
                  <a:close/>
                </a:path>
              </a:pathLst>
            </a:custGeom>
            <a:solidFill>
              <a:srgbClr val="413097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9" name="Group 109"/>
          <p:cNvGrpSpPr/>
          <p:nvPr/>
        </p:nvGrpSpPr>
        <p:grpSpPr>
          <a:xfrm>
            <a:off x="13085064" y="8014906"/>
            <a:ext cx="4279392" cy="301752"/>
            <a:chOff x="0" y="0"/>
            <a:chExt cx="5705856" cy="402336"/>
          </a:xfrm>
        </p:grpSpPr>
        <p:sp>
          <p:nvSpPr>
            <p:cNvPr id="110" name="Freeform 110"/>
            <p:cNvSpPr/>
            <p:nvPr/>
          </p:nvSpPr>
          <p:spPr>
            <a:xfrm>
              <a:off x="0" y="0"/>
              <a:ext cx="5705856" cy="402336"/>
            </a:xfrm>
            <a:custGeom>
              <a:avLst/>
              <a:gdLst/>
              <a:ahLst/>
              <a:cxnLst/>
              <a:rect l="l" t="t" r="r" b="b"/>
              <a:pathLst>
                <a:path w="5705856" h="402336">
                  <a:moveTo>
                    <a:pt x="0" y="0"/>
                  </a:moveTo>
                  <a:lnTo>
                    <a:pt x="5705856" y="0"/>
                  </a:lnTo>
                  <a:lnTo>
                    <a:pt x="5705856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26333" b="-22633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TextBox 111"/>
            <p:cNvSpPr txBox="1"/>
            <p:nvPr/>
          </p:nvSpPr>
          <p:spPr>
            <a:xfrm>
              <a:off x="0" y="-28575"/>
              <a:ext cx="5705856" cy="43091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350"/>
                </a:lnSpc>
              </a:pPr>
              <a:r>
                <a:rPr lang="en-US" sz="1125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REFERENCES</a:t>
              </a:r>
            </a:p>
          </p:txBody>
        </p:sp>
      </p:grpSp>
      <p:grpSp>
        <p:nvGrpSpPr>
          <p:cNvPr id="112" name="Group 112"/>
          <p:cNvGrpSpPr/>
          <p:nvPr/>
        </p:nvGrpSpPr>
        <p:grpSpPr>
          <a:xfrm>
            <a:off x="0" y="9971532"/>
            <a:ext cx="18287543" cy="315468"/>
            <a:chOff x="0" y="0"/>
            <a:chExt cx="24383390" cy="420624"/>
          </a:xfrm>
        </p:grpSpPr>
        <p:sp>
          <p:nvSpPr>
            <p:cNvPr id="113" name="Freeform 113"/>
            <p:cNvSpPr/>
            <p:nvPr/>
          </p:nvSpPr>
          <p:spPr>
            <a:xfrm>
              <a:off x="0" y="0"/>
              <a:ext cx="24383364" cy="420624"/>
            </a:xfrm>
            <a:custGeom>
              <a:avLst/>
              <a:gdLst/>
              <a:ahLst/>
              <a:cxnLst/>
              <a:rect l="l" t="t" r="r" b="b"/>
              <a:pathLst>
                <a:path w="24383364" h="420624">
                  <a:moveTo>
                    <a:pt x="0" y="0"/>
                  </a:moveTo>
                  <a:lnTo>
                    <a:pt x="24383364" y="0"/>
                  </a:lnTo>
                  <a:lnTo>
                    <a:pt x="24383364" y="420624"/>
                  </a:lnTo>
                  <a:lnTo>
                    <a:pt x="0" y="420624"/>
                  </a:lnTo>
                  <a:close/>
                </a:path>
              </a:pathLst>
            </a:custGeom>
            <a:solidFill>
              <a:srgbClr val="413097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4" name="Group 114"/>
          <p:cNvGrpSpPr/>
          <p:nvPr/>
        </p:nvGrpSpPr>
        <p:grpSpPr>
          <a:xfrm>
            <a:off x="480060" y="9992106"/>
            <a:ext cx="17282160" cy="278569"/>
            <a:chOff x="0" y="0"/>
            <a:chExt cx="23042880" cy="371426"/>
          </a:xfrm>
        </p:grpSpPr>
        <p:sp>
          <p:nvSpPr>
            <p:cNvPr id="115" name="Freeform 115"/>
            <p:cNvSpPr/>
            <p:nvPr/>
          </p:nvSpPr>
          <p:spPr>
            <a:xfrm>
              <a:off x="0" y="0"/>
              <a:ext cx="23042880" cy="371426"/>
            </a:xfrm>
            <a:custGeom>
              <a:avLst/>
              <a:gdLst/>
              <a:ahLst/>
              <a:cxnLst/>
              <a:rect l="l" t="t" r="r" b="b"/>
              <a:pathLst>
                <a:path w="23042880" h="371426">
                  <a:moveTo>
                    <a:pt x="0" y="0"/>
                  </a:moveTo>
                  <a:lnTo>
                    <a:pt x="23042880" y="0"/>
                  </a:lnTo>
                  <a:lnTo>
                    <a:pt x="23042880" y="371426"/>
                  </a:lnTo>
                  <a:lnTo>
                    <a:pt x="0" y="3714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69442" b="-1148222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TextBox 116"/>
            <p:cNvSpPr txBox="1"/>
            <p:nvPr/>
          </p:nvSpPr>
          <p:spPr>
            <a:xfrm>
              <a:off x="0" y="-28575"/>
              <a:ext cx="23042880" cy="4000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80"/>
                </a:lnSpc>
              </a:pPr>
              <a:r>
                <a:rPr lang="en-US" sz="1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WPAWP 2026  •  26–27 September 2026  •  Yashobhoomi Convention Centre, New Delhi  •  www.wpawp2026.org</a:t>
              </a:r>
            </a:p>
          </p:txBody>
        </p:sp>
      </p:grpSp>
      <p:grpSp>
        <p:nvGrpSpPr>
          <p:cNvPr id="117" name="Group 117"/>
          <p:cNvGrpSpPr/>
          <p:nvPr/>
        </p:nvGrpSpPr>
        <p:grpSpPr>
          <a:xfrm>
            <a:off x="0" y="0"/>
            <a:ext cx="18287543" cy="1481328"/>
            <a:chOff x="0" y="0"/>
            <a:chExt cx="24383390" cy="1975104"/>
          </a:xfrm>
        </p:grpSpPr>
        <p:sp>
          <p:nvSpPr>
            <p:cNvPr id="118" name="Freeform 118"/>
            <p:cNvSpPr/>
            <p:nvPr/>
          </p:nvSpPr>
          <p:spPr>
            <a:xfrm>
              <a:off x="0" y="0"/>
              <a:ext cx="24383364" cy="1975104"/>
            </a:xfrm>
            <a:custGeom>
              <a:avLst/>
              <a:gdLst/>
              <a:ahLst/>
              <a:cxnLst/>
              <a:rect l="l" t="t" r="r" b="b"/>
              <a:pathLst>
                <a:path w="24383364" h="1975104">
                  <a:moveTo>
                    <a:pt x="0" y="0"/>
                  </a:moveTo>
                  <a:lnTo>
                    <a:pt x="24383364" y="0"/>
                  </a:lnTo>
                  <a:lnTo>
                    <a:pt x="24383364" y="1975104"/>
                  </a:lnTo>
                  <a:lnTo>
                    <a:pt x="0" y="1975104"/>
                  </a:lnTo>
                  <a:close/>
                </a:path>
              </a:pathLst>
            </a:custGeom>
            <a:solidFill>
              <a:srgbClr val="DDF3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37588DF-301A-C26C-60B0-2D8DC4258069}"/>
              </a:ext>
            </a:extLst>
          </p:cNvPr>
          <p:cNvGrpSpPr/>
          <p:nvPr/>
        </p:nvGrpSpPr>
        <p:grpSpPr>
          <a:xfrm>
            <a:off x="457200" y="186500"/>
            <a:ext cx="16992600" cy="1160881"/>
            <a:chOff x="457200" y="186500"/>
            <a:chExt cx="16992600" cy="1160881"/>
          </a:xfrm>
        </p:grpSpPr>
        <p:grpSp>
          <p:nvGrpSpPr>
            <p:cNvPr id="119" name="Group 119"/>
            <p:cNvGrpSpPr/>
            <p:nvPr/>
          </p:nvGrpSpPr>
          <p:grpSpPr>
            <a:xfrm>
              <a:off x="1065086" y="328110"/>
              <a:ext cx="15087600" cy="522351"/>
              <a:chOff x="0" y="0"/>
              <a:chExt cx="20116800" cy="696468"/>
            </a:xfrm>
          </p:grpSpPr>
          <p:sp>
            <p:nvSpPr>
              <p:cNvPr id="120" name="Freeform 120"/>
              <p:cNvSpPr/>
              <p:nvPr/>
            </p:nvSpPr>
            <p:spPr>
              <a:xfrm>
                <a:off x="0" y="0"/>
                <a:ext cx="20116800" cy="696468"/>
              </a:xfrm>
              <a:custGeom>
                <a:avLst/>
                <a:gdLst/>
                <a:ahLst/>
                <a:cxnLst/>
                <a:rect l="l" t="t" r="r" b="b"/>
                <a:pathLst>
                  <a:path w="20116800" h="696468">
                    <a:moveTo>
                      <a:pt x="0" y="0"/>
                    </a:moveTo>
                    <a:lnTo>
                      <a:pt x="20116800" y="0"/>
                    </a:lnTo>
                    <a:lnTo>
                      <a:pt x="20116800" y="696468"/>
                    </a:lnTo>
                    <a:lnTo>
                      <a:pt x="0" y="696468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t="-523419" b="-502193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" name="TextBox 121"/>
              <p:cNvSpPr txBox="1"/>
              <p:nvPr/>
            </p:nvSpPr>
            <p:spPr>
              <a:xfrm>
                <a:off x="0" y="-9525"/>
                <a:ext cx="20116800" cy="705993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700"/>
                  </a:lnSpc>
                </a:pPr>
                <a:r>
                  <a:rPr lang="en-US" sz="2250" b="1" dirty="0">
                    <a:solidFill>
                      <a:srgbClr val="413097"/>
                    </a:solidFill>
                    <a:latin typeface="Pier Sans Light Bold"/>
                    <a:ea typeface="Pier Sans Light Bold"/>
                    <a:cs typeface="Pier Sans Light Bold"/>
                    <a:sym typeface="Pier Sans Light Bold"/>
                  </a:rPr>
                  <a:t>WORLD PHYSIOTHERAPY ASIA WEST PACIFIC </a:t>
                </a:r>
                <a:br>
                  <a:rPr lang="en-US" sz="2250" b="1" dirty="0">
                    <a:solidFill>
                      <a:srgbClr val="413097"/>
                    </a:solidFill>
                    <a:latin typeface="Pier Sans Light Bold"/>
                    <a:ea typeface="Pier Sans Light Bold"/>
                    <a:cs typeface="Pier Sans Light Bold"/>
                    <a:sym typeface="Pier Sans Light Bold"/>
                  </a:rPr>
                </a:br>
                <a:r>
                  <a:rPr lang="en-US" sz="2250" b="1" dirty="0">
                    <a:solidFill>
                      <a:srgbClr val="413097"/>
                    </a:solidFill>
                    <a:latin typeface="Pier Sans Light Bold"/>
                    <a:ea typeface="Pier Sans Light Bold"/>
                    <a:cs typeface="Pier Sans Light Bold"/>
                    <a:sym typeface="Pier Sans Light Bold"/>
                  </a:rPr>
                  <a:t>REGIONAL CONFERENCE 2026</a:t>
                </a:r>
              </a:p>
            </p:txBody>
          </p:sp>
        </p:grpSp>
        <p:grpSp>
          <p:nvGrpSpPr>
            <p:cNvPr id="122" name="Group 122"/>
            <p:cNvGrpSpPr/>
            <p:nvPr/>
          </p:nvGrpSpPr>
          <p:grpSpPr>
            <a:xfrm>
              <a:off x="1175152" y="658824"/>
              <a:ext cx="15599854" cy="610310"/>
              <a:chOff x="-683005" y="0"/>
              <a:chExt cx="20799805" cy="813747"/>
            </a:xfrm>
          </p:grpSpPr>
          <p:sp>
            <p:nvSpPr>
              <p:cNvPr id="123" name="Freeform 123"/>
              <p:cNvSpPr/>
              <p:nvPr/>
            </p:nvSpPr>
            <p:spPr>
              <a:xfrm>
                <a:off x="0" y="0"/>
                <a:ext cx="20116800" cy="457200"/>
              </a:xfrm>
              <a:custGeom>
                <a:avLst/>
                <a:gdLst/>
                <a:ahLst/>
                <a:cxnLst/>
                <a:rect l="l" t="t" r="r" b="b"/>
                <a:pathLst>
                  <a:path w="20116800" h="457200">
                    <a:moveTo>
                      <a:pt x="0" y="0"/>
                    </a:moveTo>
                    <a:lnTo>
                      <a:pt x="20116800" y="0"/>
                    </a:lnTo>
                    <a:lnTo>
                      <a:pt x="20116800" y="457200"/>
                    </a:lnTo>
                    <a:lnTo>
                      <a:pt x="0" y="457200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t="-807341" b="-807341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4" name="TextBox 124"/>
              <p:cNvSpPr txBox="1"/>
              <p:nvPr/>
            </p:nvSpPr>
            <p:spPr>
              <a:xfrm>
                <a:off x="-683005" y="318447"/>
                <a:ext cx="20116800" cy="4953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040"/>
                  </a:lnSpc>
                </a:pPr>
                <a:r>
                  <a:rPr lang="en-US" sz="1700" b="1" i="1" dirty="0">
                    <a:solidFill>
                      <a:srgbClr val="004AAD"/>
                    </a:solidFill>
                    <a:latin typeface="Calibri (MS) Bold Italics"/>
                    <a:ea typeface="Calibri (MS) Bold Italics"/>
                    <a:cs typeface="Calibri (MS) Bold Italics"/>
                    <a:sym typeface="Calibri (MS) Bold Italics"/>
                  </a:rPr>
                  <a:t>Fitness for All: Empowering Communities, Building Inclusive Health</a:t>
                </a:r>
              </a:p>
            </p:txBody>
          </p:sp>
        </p:grpSp>
        <p:grpSp>
          <p:nvGrpSpPr>
            <p:cNvPr id="125" name="Group 125"/>
            <p:cNvGrpSpPr/>
            <p:nvPr/>
          </p:nvGrpSpPr>
          <p:grpSpPr>
            <a:xfrm>
              <a:off x="13030201" y="364739"/>
              <a:ext cx="911578" cy="911578"/>
              <a:chOff x="0" y="0"/>
              <a:chExt cx="812800" cy="812800"/>
            </a:xfrm>
          </p:grpSpPr>
          <p:sp>
            <p:nvSpPr>
              <p:cNvPr id="126" name="Freeform 1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27" name="Group 127"/>
            <p:cNvGrpSpPr/>
            <p:nvPr/>
          </p:nvGrpSpPr>
          <p:grpSpPr>
            <a:xfrm>
              <a:off x="13731277" y="418745"/>
              <a:ext cx="3032723" cy="928636"/>
              <a:chOff x="0" y="0"/>
              <a:chExt cx="812800" cy="248884"/>
            </a:xfrm>
          </p:grpSpPr>
          <p:sp>
            <p:nvSpPr>
              <p:cNvPr id="128" name="Freeform 128"/>
              <p:cNvSpPr/>
              <p:nvPr/>
            </p:nvSpPr>
            <p:spPr>
              <a:xfrm>
                <a:off x="0" y="0"/>
                <a:ext cx="812800" cy="24888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248884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248884"/>
                    </a:lnTo>
                    <a:lnTo>
                      <a:pt x="0" y="248884"/>
                    </a:lnTo>
                    <a:close/>
                  </a:path>
                </a:pathLst>
              </a:custGeom>
              <a:blipFill>
                <a:blip r:embed="rId4"/>
                <a:stretch>
                  <a:fillRect t="-217992" b="-144940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29" name="Group 129"/>
            <p:cNvGrpSpPr/>
            <p:nvPr/>
          </p:nvGrpSpPr>
          <p:grpSpPr>
            <a:xfrm>
              <a:off x="457200" y="186500"/>
              <a:ext cx="3579468" cy="1096052"/>
              <a:chOff x="0" y="0"/>
              <a:chExt cx="812800" cy="248884"/>
            </a:xfrm>
          </p:grpSpPr>
          <p:sp>
            <p:nvSpPr>
              <p:cNvPr id="130" name="Freeform 130"/>
              <p:cNvSpPr/>
              <p:nvPr/>
            </p:nvSpPr>
            <p:spPr>
              <a:xfrm>
                <a:off x="0" y="0"/>
                <a:ext cx="812800" cy="24888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248884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248884"/>
                    </a:lnTo>
                    <a:lnTo>
                      <a:pt x="0" y="248884"/>
                    </a:lnTo>
                    <a:close/>
                  </a:path>
                </a:pathLst>
              </a:custGeom>
              <a:blipFill>
                <a:blip r:embed="rId5"/>
                <a:stretch>
                  <a:fillRect t="-2808" b="-2808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52" name="Picture 51" descr="A red cross in a circle&#10;&#10;AI-generated content may be incorrect.">
              <a:extLst>
                <a:ext uri="{FF2B5EF4-FFF2-40B4-BE49-F238E27FC236}">
                  <a16:creationId xmlns:a16="http://schemas.microsoft.com/office/drawing/2014/main" id="{C243BC02-636D-2031-CED4-E5A83308A4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40655" y="474024"/>
              <a:ext cx="609145" cy="71879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RCIMP_BusinessFunction_H xmlns="93521313-9d0e-4fa6-87d6-f27d429182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Operations management</TermName>
          <TermId xmlns="http://schemas.microsoft.com/office/infopath/2007/PartnerControls">8105d8d5-bb50-46de-81af-10caf3180b22</TermId>
        </TermInfo>
      </Terms>
    </ICRCIMP_BusinessFunction_H>
    <ICRCIMP_FirstAdministrativeLevel_H xmlns="5e9086db-4167-4a40-9d1c-c8c77bdf2270">
      <Terms xmlns="http://schemas.microsoft.com/office/infopath/2007/PartnerControls"/>
    </ICRCIMP_FirstAdministrativeLevel_H>
    <ICRCIMP_Keyword_H xmlns="93521313-9d0e-4fa6-87d6-f27d42918217">
      <Terms xmlns="http://schemas.microsoft.com/office/infopath/2007/PartnerControls"/>
    </ICRCIMP_Keyword_H>
    <ICRCIMP_Topic_H xmlns="93521313-9d0e-4fa6-87d6-f27d42918217">
      <Terms xmlns="http://schemas.microsoft.com/office/infopath/2007/PartnerControls"/>
    </ICRCIMP_Topic_H>
    <o049c91637a54c2e8b863fe32761977d xmlns="93521313-9d0e-4fa6-87d6-f27d42918217">
      <Terms xmlns="http://schemas.microsoft.com/office/infopath/2007/PartnerControls"/>
    </o049c91637a54c2e8b863fe32761977d>
    <_dlc_DocId xmlns="a8a2af44-4b8d-404b-a8bd-4186350a523c">TSDEL-2-7485</_dlc_DocId>
    <TaxCatchAll xmlns="a8a2af44-4b8d-404b-a8bd-4186350a523c">
      <Value>606</Value>
      <Value>552</Value>
      <Value>5</Value>
      <Value>4</Value>
      <Value>3</Value>
      <Value>204</Value>
    </TaxCatchAll>
    <ICRCIMP_IHT_H xmlns="93521313-9d0e-4fa6-87d6-f27d429182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Internal</TermName>
          <TermId xmlns="http://schemas.microsoft.com/office/infopath/2007/PartnerControls">23eb6094-56fc-4ad4-8ae2-cf1575a694f0</TermId>
        </TermInfo>
      </Terms>
    </ICRCIMP_IHT_H>
    <ICRCIMP_OrganizationalAccronym_H xmlns="93521313-9d0e-4fa6-87d6-f27d429182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DEL_PRP</TermName>
          <TermId xmlns="http://schemas.microsoft.com/office/infopath/2007/PartnerControls">f70a734f-d845-4757-8929-bcfc90dc1a7d</TermId>
        </TermInfo>
      </Terms>
    </ICRCIMP_OrganizationalAccronym_H>
    <Period_x0020_start xmlns="a8a2af44-4b8d-404b-a8bd-4186350a523c">2026-08-18T18:30:00+00:00</Period_x0020_start>
    <ICRCIMP_IsRecord xmlns="93521313-9d0e-4fa6-87d6-f27d42918217">false</ICRCIMP_IsRecord>
    <ICRCIMP_TargetPopulation_H xmlns="5e9086db-4167-4a40-9d1c-c8c77bdf2270">
      <Terms xmlns="http://schemas.microsoft.com/office/infopath/2007/PartnerControls">
        <TermInfo xmlns="http://schemas.microsoft.com/office/infopath/2007/PartnerControls">
          <TermName xmlns="http://schemas.microsoft.com/office/infopath/2007/PartnerControls">WS_WSG</TermName>
          <TermId xmlns="http://schemas.microsoft.com/office/infopath/2007/PartnerControls">05ac2961-02dd-46c2-a2ca-52a98aee249a</TermId>
        </TermInfo>
      </Terms>
    </ICRCIMP_TargetPopulation_H>
    <ICRCIMP_Country_H xmlns="93521313-9d0e-4fa6-87d6-f27d429182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India</TermName>
          <TermId xmlns="http://schemas.microsoft.com/office/infopath/2007/PartnerControls">6160225b-23fa-47fe-ab9c-71c17fcce8bb</TermId>
        </TermInfo>
      </Terms>
    </ICRCIMP_Country_H>
    <ICRCIMP_DocumentType_H xmlns="93521313-9d0e-4fa6-87d6-f27d429182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Presentation</TermName>
          <TermId xmlns="http://schemas.microsoft.com/office/infopath/2007/PartnerControls">8dd30933-6001-459e-b56f-32db58821d86</TermId>
        </TermInfo>
      </Terms>
    </ICRCIMP_DocumentType_H>
    <_dlc_DocIdUrl xmlns="a8a2af44-4b8d-404b-a8bd-4186350a523c">
      <Url>https://collab.ext.icrc.org/sites/TS_DEL/_layouts/15/DocIdRedir.aspx?ID=TSDEL-2-7485</Url>
      <Description>TSDEL-2-7485</Description>
    </_dlc_DocIdUrl>
    <ICRCIMP_RMUnitInCharge_H xmlns="93521313-9d0e-4fa6-87d6-f27d429182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DEL_PRP</TermName>
          <TermId xmlns="http://schemas.microsoft.com/office/infopath/2007/PartnerControls">f70a734f-d845-4757-8929-bcfc90dc1a7d</TermId>
        </TermInfo>
      </Terms>
    </ICRCIMP_RMUnitInCharge_H>
    <ICRCIMP_Programme_H xmlns="5e9086db-4167-4a40-9d1c-c8c77bdf2270">
      <Terms xmlns="http://schemas.microsoft.com/office/infopath/2007/PartnerControls"/>
    </ICRCIMP_Programme_H>
    <ICRCIMP_IsFocus xmlns="93521313-9d0e-4fa6-87d6-f27d42918217">false</ICRCIMP_IsFocus>
    <IsIntranet xmlns="a8a2af44-4b8d-404b-a8bd-4186350a523c">false</IsIntranet>
    <ICRCIMP_RMIdentifier xmlns="93521313-9d0e-4fa6-87d6-f27d42918217" xsi:nil="true"/>
    <RatingCount xmlns="http://schemas.microsoft.com/sharepoint/v3" xsi:nil="true"/>
    <ICRCIMP_RMTransfer xmlns="93521313-9d0e-4fa6-87d6-f27d42918217">
      <Url xsi:nil="true"/>
      <Description xsi:nil="true"/>
    </ICRCIMP_RMTransfer>
    <AverageRating xmlns="http://schemas.microsoft.com/sharepoint/v3" xsi:nil="true"/>
    <Period_x0020_end xmlns="a8a2af44-4b8d-404b-a8bd-4186350a523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SharedContentType xmlns="Microsoft.SharePoint.Taxonomy.ContentTypeSync" SourceId="ab0fa9d1-5a5a-4c9b-9c24-b67ffc5bb60f" ContentTypeId="0x010100F306B2604BE44180B8B82333BE64DF4E005A5CBB6C53404A16AAEA5338BA523999" PreviousValue="false"/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ICRC Team Document" ma:contentTypeID="0x010100F306B2604BE44180B8B82333BE64DF4E005A5CBB6C53404A16AAEA5338BA52399900D31CD6A62BE6704889961E24714361CA" ma:contentTypeVersion="65" ma:contentTypeDescription="Upload Form" ma:contentTypeScope="" ma:versionID="18061649216c93b99f8c9ccc4f0125e2">
  <xsd:schema xmlns:xsd="http://www.w3.org/2001/XMLSchema" xmlns:xs="http://www.w3.org/2001/XMLSchema" xmlns:p="http://schemas.microsoft.com/office/2006/metadata/properties" xmlns:ns1="http://schemas.microsoft.com/sharepoint/v3" xmlns:ns2="93521313-9d0e-4fa6-87d6-f27d42918217" xmlns:ns3="a8a2af44-4b8d-404b-a8bd-4186350a523c" xmlns:ns4="5e9086db-4167-4a40-9d1c-c8c77bdf2270" targetNamespace="http://schemas.microsoft.com/office/2006/metadata/properties" ma:root="true" ma:fieldsID="d51e7cc2385ed5910bba8172d9882fec" ns1:_="" ns2:_="" ns3:_="" ns4:_="">
    <xsd:import namespace="http://schemas.microsoft.com/sharepoint/v3"/>
    <xsd:import namespace="93521313-9d0e-4fa6-87d6-f27d42918217"/>
    <xsd:import namespace="a8a2af44-4b8d-404b-a8bd-4186350a523c"/>
    <xsd:import namespace="5e9086db-4167-4a40-9d1c-c8c77bdf2270"/>
    <xsd:element name="properties">
      <xsd:complexType>
        <xsd:sequence>
          <xsd:element name="documentManagement">
            <xsd:complexType>
              <xsd:all>
                <xsd:element ref="ns2:ICRCIMP_IsFocus" minOccurs="0"/>
                <xsd:element ref="ns3:IsIntranet" minOccurs="0"/>
                <xsd:element ref="ns3:Period_x0020_start" minOccurs="0"/>
                <xsd:element ref="ns3:Period_x0020_end" minOccurs="0"/>
                <xsd:element ref="ns2:ICRCIMP_IsRecord" minOccurs="0"/>
                <xsd:element ref="ns2:ICRCIMP_RMIdentifier" minOccurs="0"/>
                <xsd:element ref="ns2:ICRCIMP_RMTransfer" minOccurs="0"/>
                <xsd:element ref="ns1:AverageRating" minOccurs="0"/>
                <xsd:element ref="ns1:RatingCount" minOccurs="0"/>
                <xsd:element ref="ns3:_dlc_DocIdUrl" minOccurs="0"/>
                <xsd:element ref="ns2:ICRCIMP_RMUnitInCharge_H" minOccurs="0"/>
                <xsd:element ref="ns3:TaxCatchAll" minOccurs="0"/>
                <xsd:element ref="ns3:TaxCatchAllLabel" minOccurs="0"/>
                <xsd:element ref="ns3:_dlc_DocIdPersistId" minOccurs="0"/>
                <xsd:element ref="ns2:ICRCIMP_Keyword_H" minOccurs="0"/>
                <xsd:element ref="ns3:_dlc_DocId" minOccurs="0"/>
                <xsd:element ref="ns2:ICRCIMP_OrganizationalAccronym_H" minOccurs="0"/>
                <xsd:element ref="ns2:ICRCIMP_Country_H" minOccurs="0"/>
                <xsd:element ref="ns2:ICRCIMP_DocumentType_H" minOccurs="0"/>
                <xsd:element ref="ns2:ICRCIMP_IHT_H" minOccurs="0"/>
                <xsd:element ref="ns2:ICRCIMP_BusinessFunction_H" minOccurs="0"/>
                <xsd:element ref="ns2:o049c91637a54c2e8b863fe32761977d" minOccurs="0"/>
                <xsd:element ref="ns4:ICRCIMP_Programme_H" minOccurs="0"/>
                <xsd:element ref="ns2:ICRCIMP_Topic_H" minOccurs="0"/>
                <xsd:element ref="ns4:ICRCIMP_FirstAdministrativeLevel_H" minOccurs="0"/>
                <xsd:element ref="ns4:ICRCIMP_TargetPopulation_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verageRating" ma:index="16" nillable="true" ma:displayName="Rating (0-5)" ma:decimals="2" ma:description="Average value of all the ratings that have been submitted" ma:hidden="true" ma:internalName="AverageRating" ma:readOnly="false">
      <xsd:simpleType>
        <xsd:restriction base="dms:Number"/>
      </xsd:simpleType>
    </xsd:element>
    <xsd:element name="RatingCount" ma:index="17" nillable="true" ma:displayName="Number of Ratings" ma:decimals="0" ma:description="Number of ratings submitted" ma:hidden="true" ma:internalName="RatingCount" ma:readOnly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521313-9d0e-4fa6-87d6-f27d42918217" elementFormDefault="qualified">
    <xsd:import namespace="http://schemas.microsoft.com/office/2006/documentManagement/types"/>
    <xsd:import namespace="http://schemas.microsoft.com/office/infopath/2007/PartnerControls"/>
    <xsd:element name="ICRCIMP_IsFocus" ma:index="5" nillable="true" ma:displayName="Is Key Document" ma:default="0" ma:internalName="ICRCIMP_IsFocus">
      <xsd:simpleType>
        <xsd:restriction base="dms:Boolean"/>
      </xsd:simpleType>
    </xsd:element>
    <xsd:element name="ICRCIMP_IsRecord" ma:index="12" nillable="true" ma:displayName="Is Record" ma:default="0" ma:internalName="ICRCIMP_IsRecord">
      <xsd:simpleType>
        <xsd:restriction base="dms:Boolean"/>
      </xsd:simpleType>
    </xsd:element>
    <xsd:element name="ICRCIMP_RMIdentifier" ma:index="13" nillable="true" ma:displayName="RM Identifier" ma:hidden="true" ma:internalName="ICRCIMP_RMIdentifier" ma:readOnly="false">
      <xsd:simpleType>
        <xsd:restriction base="dms:Text"/>
      </xsd:simpleType>
    </xsd:element>
    <xsd:element name="ICRCIMP_RMTransfer" ma:index="15" nillable="true" ma:displayName="RM Transfer" ma:format="Image" ma:hidden="true" ma:internalName="ICRCIMP_RMTransfer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CRCIMP_RMUnitInCharge_H" ma:index="25" nillable="true" ma:taxonomy="true" ma:internalName="ICRCIMP_RMUnitInCharge_H" ma:taxonomyFieldName="ICRCIMP_RMUnitInCharge" ma:displayName="RM Unit In Charge" ma:readOnly="false" ma:default="" ma:fieldId="{6e3f7d82-bb30-4acf-bd11-eef511e2f6ff}" ma:sspId="ab0fa9d1-5a5a-4c9b-9c24-b67ffc5bb60f" ma:termSetId="9e1982ce-954c-4bc3-b476-a56a519943c0" ma:anchorId="63380a77-9e03-450d-9a07-fe8456eb1d4e" ma:open="false" ma:isKeyword="false">
      <xsd:complexType>
        <xsd:sequence>
          <xsd:element ref="pc:Terms" minOccurs="0" maxOccurs="1"/>
        </xsd:sequence>
      </xsd:complexType>
    </xsd:element>
    <xsd:element name="ICRCIMP_Keyword_H" ma:index="29" nillable="true" ma:taxonomy="true" ma:internalName="ICRCIMP_Keyword_H" ma:taxonomyFieldName="ICRCIMP_Keyword" ma:displayName="Keyword" ma:readOnly="false" ma:default="" ma:fieldId="{f27af7a6-d078-4508-aeeb-bc60d2b2a9c2}" ma:taxonomyMulti="true" ma:sspId="ab0fa9d1-5a5a-4c9b-9c24-b67ffc5bb60f" ma:termSetId="9e1982ce-954c-4bc3-b476-a56a519943c0" ma:anchorId="dc16195f-09ad-42a4-9fc8-901be5812cbf" ma:open="false" ma:isKeyword="false">
      <xsd:complexType>
        <xsd:sequence>
          <xsd:element ref="pc:Terms" minOccurs="0" maxOccurs="1"/>
        </xsd:sequence>
      </xsd:complexType>
    </xsd:element>
    <xsd:element name="ICRCIMP_OrganizationalAccronym_H" ma:index="31" nillable="true" ma:taxonomy="true" ma:internalName="ICRCIMP_OrganizationalAccronym_H" ma:taxonomyFieldName="ICRCIMP_OrganizationalAccronym" ma:displayName="Organizational Acronym" ma:readOnly="false" ma:default="" ma:fieldId="{7ccf5c89-e992-4c56-8c3d-f080454b7083}" ma:sspId="ab0fa9d1-5a5a-4c9b-9c24-b67ffc5bb60f" ma:termSetId="9e1982ce-954c-4bc3-b476-a56a519943c0" ma:anchorId="63380a77-9e03-450d-9a07-fe8456eb1d4e" ma:open="false" ma:isKeyword="false">
      <xsd:complexType>
        <xsd:sequence>
          <xsd:element ref="pc:Terms" minOccurs="0" maxOccurs="1"/>
        </xsd:sequence>
      </xsd:complexType>
    </xsd:element>
    <xsd:element name="ICRCIMP_Country_H" ma:index="32" nillable="true" ma:taxonomy="true" ma:internalName="ICRCIMP_Country_H" ma:taxonomyFieldName="ICRCIMP_Country" ma:displayName="Country" ma:readOnly="false" ma:default="" ma:fieldId="{43c356ae-dbf9-4781-9db5-36f4e2c43aa5}" ma:taxonomyMulti="true" ma:sspId="ab0fa9d1-5a5a-4c9b-9c24-b67ffc5bb60f" ma:termSetId="9e1982ce-954c-4bc3-b476-a56a519943c0" ma:anchorId="ef6172f5-22a7-44c1-85b4-1009e07f4347" ma:open="false" ma:isKeyword="false">
      <xsd:complexType>
        <xsd:sequence>
          <xsd:element ref="pc:Terms" minOccurs="0" maxOccurs="1"/>
        </xsd:sequence>
      </xsd:complexType>
    </xsd:element>
    <xsd:element name="ICRCIMP_DocumentType_H" ma:index="33" nillable="true" ma:taxonomy="true" ma:internalName="ICRCIMP_DocumentType_H" ma:taxonomyFieldName="ICRCIMP_DocumentType" ma:displayName="Document Type" ma:readOnly="false" ma:default="" ma:fieldId="{be9838ba-4f15-4a58-a832-ef14848e4da7}" ma:sspId="ab0fa9d1-5a5a-4c9b-9c24-b67ffc5bb60f" ma:termSetId="9e1982ce-954c-4bc3-b476-a56a519943c0" ma:anchorId="d4aee717-125d-40b5-a4ac-9555539d892b" ma:open="false" ma:isKeyword="false">
      <xsd:complexType>
        <xsd:sequence>
          <xsd:element ref="pc:Terms" minOccurs="0" maxOccurs="1"/>
        </xsd:sequence>
      </xsd:complexType>
    </xsd:element>
    <xsd:element name="ICRCIMP_IHT_H" ma:index="34" nillable="true" ma:taxonomy="true" ma:internalName="ICRCIMP_IHT_H" ma:taxonomyFieldName="ICRCIMP_IHT" ma:displayName="IHT" ma:readOnly="false" ma:default="3;#Internal|23eb6094-56fc-4ad4-8ae2-cf1575a694f0" ma:fieldId="{065c2617-21f6-47e4-87f5-3c0378fecd5d}" ma:sspId="ab0fa9d1-5a5a-4c9b-9c24-b67ffc5bb60f" ma:termSetId="9e1982ce-954c-4bc3-b476-a56a519943c0" ma:anchorId="b0b0a92e-8599-45de-9f88-f18d1883a95e" ma:open="false" ma:isKeyword="false">
      <xsd:complexType>
        <xsd:sequence>
          <xsd:element ref="pc:Terms" minOccurs="0" maxOccurs="1"/>
        </xsd:sequence>
      </xsd:complexType>
    </xsd:element>
    <xsd:element name="ICRCIMP_BusinessFunction_H" ma:index="35" nillable="true" ma:taxonomy="true" ma:internalName="ICRCIMP_BusinessFunction_H" ma:taxonomyFieldName="ICRCIMP_BusinessFunction" ma:displayName="Business Function" ma:readOnly="false" ma:default="" ma:fieldId="{135f9e93-e411-4f51-a3e4-c80a6701173e}" ma:sspId="ab0fa9d1-5a5a-4c9b-9c24-b67ffc5bb60f" ma:termSetId="9e1982ce-954c-4bc3-b476-a56a519943c0" ma:anchorId="1f494b62-34d6-4855-af7c-08b76e795dc3" ma:open="false" ma:isKeyword="false">
      <xsd:complexType>
        <xsd:sequence>
          <xsd:element ref="pc:Terms" minOccurs="0" maxOccurs="1"/>
        </xsd:sequence>
      </xsd:complexType>
    </xsd:element>
    <xsd:element name="o049c91637a54c2e8b863fe32761977d" ma:index="39" nillable="true" ma:taxonomy="true" ma:internalName="o049c91637a54c2e8b863fe32761977d" ma:taxonomyFieldName="ICRCIMP_RBMCycle" ma:displayName="RBM Cycle" ma:fieldId="{8049c916-37a5-4c2e-8b86-3fe32761977d}" ma:sspId="ab0fa9d1-5a5a-4c9b-9c24-b67ffc5bb60f" ma:termSetId="9e1982ce-954c-4bc3-b476-a56a519943c0" ma:anchorId="e059ebd6-b2ec-459b-a611-3f933746cfd2" ma:open="false" ma:isKeyword="false">
      <xsd:complexType>
        <xsd:sequence>
          <xsd:element ref="pc:Terms" minOccurs="0" maxOccurs="1"/>
        </xsd:sequence>
      </xsd:complexType>
    </xsd:element>
    <xsd:element name="ICRCIMP_Topic_H" ma:index="41" nillable="true" ma:taxonomy="true" ma:internalName="ICRCIMP_Topic_H" ma:taxonomyFieldName="ICRCIMP_Topic" ma:displayName="Key Issue" ma:readOnly="false" ma:default="" ma:fieldId="{3c075bcb-7e07-4d9c-acf9-7529be614bbf}" ma:taxonomyMulti="true" ma:sspId="ab0fa9d1-5a5a-4c9b-9c24-b67ffc5bb60f" ma:termSetId="9e1982ce-954c-4bc3-b476-a56a519943c0" ma:anchorId="a8ad2310-98ac-4bbe-9c4d-0a57da7951af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a2af44-4b8d-404b-a8bd-4186350a523c" elementFormDefault="qualified">
    <xsd:import namespace="http://schemas.microsoft.com/office/2006/documentManagement/types"/>
    <xsd:import namespace="http://schemas.microsoft.com/office/infopath/2007/PartnerControls"/>
    <xsd:element name="IsIntranet" ma:index="6" nillable="true" ma:displayName="Is Intranet" ma:default="0" ma:internalName="IsIntranet">
      <xsd:simpleType>
        <xsd:restriction base="dms:Boolean"/>
      </xsd:simpleType>
    </xsd:element>
    <xsd:element name="Period_x0020_start" ma:index="10" nillable="true" ma:displayName="Period start" ma:format="DateOnly" ma:internalName="Period_x0020_start">
      <xsd:simpleType>
        <xsd:restriction base="dms:DateTime"/>
      </xsd:simpleType>
    </xsd:element>
    <xsd:element name="Period_x0020_end" ma:index="11" nillable="true" ma:displayName="Period end" ma:format="DateOnly" ma:internalName="Period_x0020_end">
      <xsd:simpleType>
        <xsd:restriction base="dms:DateTime"/>
      </xsd:simpleType>
    </xsd:element>
    <xsd:element name="_dlc_DocIdUrl" ma:index="2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TaxCatchAll" ma:index="26" nillable="true" ma:displayName="Taxonomy Catch All Column" ma:hidden="true" ma:list="{444413d6-d0b3-46db-9701-cf961128e30c}" ma:internalName="TaxCatchAll" ma:showField="CatchAllData" ma:web="93521313-9d0e-4fa6-87d6-f27d429182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7" nillable="true" ma:displayName="Taxonomy Catch All Column1" ma:hidden="true" ma:list="{444413d6-d0b3-46db-9701-cf961128e30c}" ma:internalName="TaxCatchAllLabel" ma:readOnly="true" ma:showField="CatchAllDataLabel" ma:web="93521313-9d0e-4fa6-87d6-f27d429182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PersistId" ma:index="28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_dlc_DocId" ma:index="3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9086db-4167-4a40-9d1c-c8c77bdf2270" elementFormDefault="qualified">
    <xsd:import namespace="http://schemas.microsoft.com/office/2006/documentManagement/types"/>
    <xsd:import namespace="http://schemas.microsoft.com/office/infopath/2007/PartnerControls"/>
    <xsd:element name="ICRCIMP_Programme_H" ma:index="40" nillable="true" ma:taxonomy="true" ma:internalName="ICRCIMP_Programme_H" ma:taxonomyFieldName="ICRCIMP_Programme" ma:displayName="Programme" ma:readOnly="false" ma:default="" ma:fieldId="{7ec0e2e0-bb0f-4adb-afc9-bc92f2871df5}" ma:sspId="ab0fa9d1-5a5a-4c9b-9c24-b67ffc5bb60f" ma:termSetId="9e1982ce-954c-4bc3-b476-a56a519943c0" ma:anchorId="d35962a0-84db-4b12-9bef-7a702286b8e5" ma:open="false" ma:isKeyword="false">
      <xsd:complexType>
        <xsd:sequence>
          <xsd:element ref="pc:Terms" minOccurs="0" maxOccurs="1"/>
        </xsd:sequence>
      </xsd:complexType>
    </xsd:element>
    <xsd:element name="ICRCIMP_FirstAdministrativeLevel_H" ma:index="42" nillable="true" ma:taxonomy="true" ma:internalName="ICRCIMP_FirstAdministrativeLevel_H" ma:taxonomyFieldName="ICRCIMP_FirstAdministrativeLevel" ma:displayName="1st Administrative Level" ma:readOnly="false" ma:fieldId="{4dcf95e0-8374-4ab3-b119-331366651696}" ma:taxonomyMulti="true" ma:sspId="ab0fa9d1-5a5a-4c9b-9c24-b67ffc5bb60f" ma:termSetId="9e1982ce-954c-4bc3-b476-a56a519943c0" ma:anchorId="26d4bcc4-f6f1-4a61-b8fa-cc4b9d6e2ace" ma:open="false" ma:isKeyword="false">
      <xsd:complexType>
        <xsd:sequence>
          <xsd:element ref="pc:Terms" minOccurs="0" maxOccurs="1"/>
        </xsd:sequence>
      </xsd:complexType>
    </xsd:element>
    <xsd:element name="ICRCIMP_TargetPopulation_H" ma:index="43" nillable="true" ma:taxonomy="true" ma:internalName="ICRCIMP_TargetPopulation_H" ma:taxonomyFieldName="ICRCIMP_TargetPopulation" ma:displayName="Target Population" ma:readOnly="false" ma:fieldId="{428c71f3-5a54-49cd-a0b7-cd93cd21ce98}" ma:taxonomyMulti="true" ma:sspId="ab0fa9d1-5a5a-4c9b-9c24-b67ffc5bb60f" ma:termSetId="9e1982ce-954c-4bc3-b476-a56a519943c0" ma:anchorId="c49721fa-a4cc-4680-b214-cd6b13d85ba9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8" ma:displayName="Content Type"/>
        <xsd:element ref="dc:title" minOccurs="0" maxOccurs="1" ma:index="1" ma:displayName="Summary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B1368EB-0486-4F00-B50E-EE2AC46C5604}">
  <ds:schemaRefs>
    <ds:schemaRef ds:uri="http://schemas.microsoft.com/office/2006/metadata/properties"/>
    <ds:schemaRef ds:uri="http://purl.org/dc/terms/"/>
    <ds:schemaRef ds:uri="http://purl.org/dc/elements/1.1/"/>
    <ds:schemaRef ds:uri="http://www.w3.org/XML/1998/namespace"/>
    <ds:schemaRef ds:uri="93521313-9d0e-4fa6-87d6-f27d42918217"/>
    <ds:schemaRef ds:uri="http://schemas.microsoft.com/office/2006/documentManagement/types"/>
    <ds:schemaRef ds:uri="5e9086db-4167-4a40-9d1c-c8c77bdf2270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a8a2af44-4b8d-404b-a8bd-4186350a523c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61BB9343-C138-4E8B-845A-DF19D23D06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6F66A6-2414-48BE-9C95-C201FAC10198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4485DAB1-A840-490A-ACD4-525F23C54ECF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68642A34-5E38-4DD5-BFA5-D7E8B52D9A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3521313-9d0e-4fa6-87d6-f27d42918217"/>
    <ds:schemaRef ds:uri="a8a2af44-4b8d-404b-a8bd-4186350a523c"/>
    <ds:schemaRef ds:uri="5e9086db-4167-4a40-9d1c-c8c77bdf22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ad45fef7-54f7-4c4a-bfb2-9ef854817505}" enabled="1" method="Privileged" siteId="{9e8a5334-497c-4d8a-a797-7997cf8cc76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119</Words>
  <Application>Microsoft Office PowerPoint</Application>
  <PresentationFormat>Custom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Calibri (MS)</vt:lpstr>
      <vt:lpstr>Pier Sans Light Bold</vt:lpstr>
      <vt:lpstr>Calibri (MS) Bold Italics</vt:lpstr>
      <vt:lpstr>Calibri (MS) Bold</vt:lpstr>
      <vt:lpstr>Calibri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2.pptx</dc:title>
  <dc:creator>Charu Sharma</dc:creator>
  <cp:lastModifiedBy>Charu Sharma</cp:lastModifiedBy>
  <cp:revision>3</cp:revision>
  <dcterms:created xsi:type="dcterms:W3CDTF">2006-08-16T00:00:00Z</dcterms:created>
  <dcterms:modified xsi:type="dcterms:W3CDTF">2026-08-19T06:58:45Z</dcterms:modified>
  <dc:identifier>DAHSPvNhUjQ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RCIMP_Programme">
    <vt:lpwstr/>
  </property>
  <property fmtid="{D5CDD505-2E9C-101B-9397-08002B2CF9AE}" pid="3" name="ICRCIMP_OrganizationalUnit">
    <vt:lpwstr/>
  </property>
  <property fmtid="{D5CDD505-2E9C-101B-9397-08002B2CF9AE}" pid="4" name="ICRCIMP_Site_H">
    <vt:lpwstr/>
  </property>
  <property fmtid="{D5CDD505-2E9C-101B-9397-08002B2CF9AE}" pid="5" name="ICRCIMP_RMUnitInCharge">
    <vt:lpwstr>606;#DEL_PRP|f70a734f-d845-4757-8929-bcfc90dc1a7d</vt:lpwstr>
  </property>
  <property fmtid="{D5CDD505-2E9C-101B-9397-08002B2CF9AE}" pid="6" name="ICRCIMP_ManageAccess">
    <vt:bool>false</vt:bool>
  </property>
  <property fmtid="{D5CDD505-2E9C-101B-9397-08002B2CF9AE}" pid="7" name="ContentTypeId">
    <vt:lpwstr>0x010100F306B2604BE44180B8B82333BE64DF4E005A5CBB6C53404A16AAEA5338BA52399900D31CD6A62BE6704889961E24714361CA</vt:lpwstr>
  </property>
  <property fmtid="{D5CDD505-2E9C-101B-9397-08002B2CF9AE}" pid="8" name="ICRCIMP_Topic">
    <vt:lpwstr/>
  </property>
  <property fmtid="{D5CDD505-2E9C-101B-9397-08002B2CF9AE}" pid="9" name="ICRCIMP_OrganizationalAccronym">
    <vt:lpwstr>606;#DEL_PRP|f70a734f-d845-4757-8929-bcfc90dc1a7d</vt:lpwstr>
  </property>
  <property fmtid="{D5CDD505-2E9C-101B-9397-08002B2CF9AE}" pid="10" name="ICRCIMP_Site">
    <vt:lpwstr/>
  </property>
  <property fmtid="{D5CDD505-2E9C-101B-9397-08002B2CF9AE}" pid="11" name="ICRCIMP_DocumentType">
    <vt:lpwstr>552;#Presentation|8dd30933-6001-459e-b56f-32db58821d86</vt:lpwstr>
  </property>
  <property fmtid="{D5CDD505-2E9C-101B-9397-08002B2CF9AE}" pid="12" name="ICRCIMP_FirstAdministrativeLevel">
    <vt:lpwstr/>
  </property>
  <property fmtid="{D5CDD505-2E9C-101B-9397-08002B2CF9AE}" pid="13" name="ICRCIMP_RBMCycle">
    <vt:lpwstr/>
  </property>
  <property fmtid="{D5CDD505-2E9C-101B-9397-08002B2CF9AE}" pid="14" name="ICRCIMP_TargetPopulation">
    <vt:lpwstr>204;#WS_WSG|05ac2961-02dd-46c2-a2ca-52a98aee249a</vt:lpwstr>
  </property>
  <property fmtid="{D5CDD505-2E9C-101B-9397-08002B2CF9AE}" pid="15" name="ICRCIMP_OrganizationalUnit_H">
    <vt:lpwstr/>
  </property>
  <property fmtid="{D5CDD505-2E9C-101B-9397-08002B2CF9AE}" pid="16" name="_dlc_DocIdItemGuid">
    <vt:lpwstr>46967356-01b4-4a8d-9ad4-b85c29a88bd4</vt:lpwstr>
  </property>
  <property fmtid="{D5CDD505-2E9C-101B-9397-08002B2CF9AE}" pid="17" name="ICRCIMP_Keyword">
    <vt:lpwstr/>
  </property>
  <property fmtid="{D5CDD505-2E9C-101B-9397-08002B2CF9AE}" pid="18" name="ICRCIMP_BusinessFunction">
    <vt:lpwstr>4;#Operations management|8105d8d5-bb50-46de-81af-10caf3180b22</vt:lpwstr>
  </property>
  <property fmtid="{D5CDD505-2E9C-101B-9397-08002B2CF9AE}" pid="19" name="ICRCIMP_IHT">
    <vt:lpwstr>3;#Internal|23eb6094-56fc-4ad4-8ae2-cf1575a694f0</vt:lpwstr>
  </property>
  <property fmtid="{D5CDD505-2E9C-101B-9397-08002B2CF9AE}" pid="20" name="ICRCIMP_Country">
    <vt:lpwstr>5;#India|6160225b-23fa-47fe-ab9c-71c17fcce8bb</vt:lpwstr>
  </property>
</Properties>
</file>