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56" r:id="rId7"/>
  </p:sldIdLst>
  <p:sldSz cx="18288000" cy="10287000"/>
  <p:notesSz cx="6858000" cy="9144000"/>
  <p:embeddedFontLst>
    <p:embeddedFont>
      <p:font typeface="Alice Bold" panose="020B0604020202020204" charset="0"/>
      <p:regular r:id="rId8"/>
    </p:embeddedFont>
    <p:embeddedFont>
      <p:font typeface="Calibri (MS)" panose="020B0604020202020204" charset="0"/>
      <p:regular r:id="rId9"/>
    </p:embeddedFont>
    <p:embeddedFont>
      <p:font typeface="Calibri (MS) Bold" panose="020B0604020202020204" charset="0"/>
      <p:regular r:id="rId10"/>
    </p:embeddedFont>
    <p:embeddedFont>
      <p:font typeface="Calibri (MS) Bold Italics" panose="020B0604020202020204" charset="0"/>
      <p:regular r:id="rId11"/>
    </p:embeddedFont>
    <p:embeddedFont>
      <p:font typeface="Pier Sans Light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3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font" Target="fonts/font4.fntdata"/><Relationship Id="rId5" Type="http://schemas.openxmlformats.org/officeDocument/2006/relationships/customXml" Target="../customXml/item5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4380" y="137160"/>
            <a:ext cx="16733520" cy="342900"/>
            <a:chOff x="0" y="0"/>
            <a:chExt cx="2231136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11361" cy="457200"/>
            </a:xfrm>
            <a:custGeom>
              <a:avLst/>
              <a:gdLst/>
              <a:ahLst/>
              <a:cxnLst/>
              <a:rect l="l" t="t" r="r" b="b"/>
              <a:pathLst>
                <a:path w="22311361" h="457200">
                  <a:moveTo>
                    <a:pt x="0" y="0"/>
                  </a:moveTo>
                  <a:lnTo>
                    <a:pt x="22311361" y="0"/>
                  </a:lnTo>
                  <a:lnTo>
                    <a:pt x="22311361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0869" b="-90086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311360" cy="504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0"/>
                </a:lnSpc>
              </a:pPr>
              <a:r>
                <a:rPr lang="en-US" sz="195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WORLD PHYSIOTHERAPY ASIA WEST PACIFIC REGIONAL CONFERENCE 2026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54380" y="589788"/>
            <a:ext cx="16733520" cy="274320"/>
            <a:chOff x="0" y="0"/>
            <a:chExt cx="22311360" cy="3657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311361" cy="365760"/>
            </a:xfrm>
            <a:custGeom>
              <a:avLst/>
              <a:gdLst/>
              <a:ahLst/>
              <a:cxnLst/>
              <a:rect l="l" t="t" r="r" b="b"/>
              <a:pathLst>
                <a:path w="22311361" h="365760">
                  <a:moveTo>
                    <a:pt x="0" y="0"/>
                  </a:moveTo>
                  <a:lnTo>
                    <a:pt x="22311361" y="0"/>
                  </a:lnTo>
                  <a:lnTo>
                    <a:pt x="22311361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38587" b="-113858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311360" cy="3943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>
                  <a:solidFill>
                    <a:srgbClr val="FAEFEB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Fitness for All: Empowering Communities, Building Inclusive Health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54380" y="1453896"/>
            <a:ext cx="16733520" cy="521208"/>
            <a:chOff x="0" y="0"/>
            <a:chExt cx="22311360" cy="6949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311361" cy="694944"/>
            </a:xfrm>
            <a:custGeom>
              <a:avLst/>
              <a:gdLst/>
              <a:ahLst/>
              <a:cxnLst/>
              <a:rect l="l" t="t" r="r" b="b"/>
              <a:pathLst>
                <a:path w="22311361" h="694944">
                  <a:moveTo>
                    <a:pt x="0" y="0"/>
                  </a:moveTo>
                  <a:lnTo>
                    <a:pt x="22311361" y="0"/>
                  </a:lnTo>
                  <a:lnTo>
                    <a:pt x="22311361" y="694944"/>
                  </a:lnTo>
                  <a:lnTo>
                    <a:pt x="0" y="6949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5572" b="-57557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2311360" cy="70446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60"/>
                </a:lnSpc>
              </a:pPr>
              <a:r>
                <a:rPr lang="en-US" sz="2550">
                  <a:solidFill>
                    <a:srgbClr val="262D4B"/>
                  </a:solidFill>
                  <a:latin typeface="Alice Bold"/>
                  <a:ea typeface="Alice Bold"/>
                  <a:cs typeface="Alice Bold"/>
                  <a:sym typeface="Alice Bold"/>
                </a:rPr>
                <a:t>TITLE OF THE ePOSTER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4380" y="2098548"/>
            <a:ext cx="16774668" cy="576072"/>
            <a:chOff x="0" y="0"/>
            <a:chExt cx="22366224" cy="76809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366224" cy="768096"/>
            </a:xfrm>
            <a:custGeom>
              <a:avLst/>
              <a:gdLst/>
              <a:ahLst/>
              <a:cxnLst/>
              <a:rect l="l" t="t" r="r" b="b"/>
              <a:pathLst>
                <a:path w="22366224" h="768096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22238208" y="0"/>
                  </a:lnTo>
                  <a:cubicBezTo>
                    <a:pt x="22308947" y="0"/>
                    <a:pt x="22366224" y="57277"/>
                    <a:pt x="22366224" y="128016"/>
                  </a:cubicBezTo>
                  <a:lnTo>
                    <a:pt x="22366224" y="640080"/>
                  </a:lnTo>
                  <a:cubicBezTo>
                    <a:pt x="22366224" y="710819"/>
                    <a:pt x="22308947" y="768096"/>
                    <a:pt x="22238208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60120" y="2180844"/>
            <a:ext cx="2263140" cy="178308"/>
            <a:chOff x="0" y="0"/>
            <a:chExt cx="3017520" cy="23774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17520" cy="237744"/>
            </a:xfrm>
            <a:custGeom>
              <a:avLst/>
              <a:gdLst/>
              <a:ahLst/>
              <a:cxnLst/>
              <a:rect l="l" t="t" r="r" b="b"/>
              <a:pathLst>
                <a:path w="3017520" h="237744">
                  <a:moveTo>
                    <a:pt x="0" y="0"/>
                  </a:moveTo>
                  <a:lnTo>
                    <a:pt x="3017520" y="0"/>
                  </a:lnTo>
                  <a:lnTo>
                    <a:pt x="3017520" y="237744"/>
                  </a:lnTo>
                  <a:lnTo>
                    <a:pt x="0" y="2377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7310" b="-19731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017520" cy="2567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44"/>
                </a:lnSpc>
              </a:pPr>
              <a:r>
                <a:rPr lang="en-US" sz="869" b="1">
                  <a:solidFill>
                    <a:srgbClr val="F8FAFC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ETHICS / REGISTRATION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182112" y="2167128"/>
            <a:ext cx="3771900" cy="219456"/>
            <a:chOff x="0" y="0"/>
            <a:chExt cx="5029200" cy="29260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029200" cy="292608"/>
            </a:xfrm>
            <a:custGeom>
              <a:avLst/>
              <a:gdLst/>
              <a:ahLst/>
              <a:cxnLst/>
              <a:rect l="l" t="t" r="r" b="b"/>
              <a:pathLst>
                <a:path w="5029200" h="292608">
                  <a:moveTo>
                    <a:pt x="0" y="0"/>
                  </a:moveTo>
                  <a:lnTo>
                    <a:pt x="5029200" y="0"/>
                  </a:lnTo>
                  <a:lnTo>
                    <a:pt x="502920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84899" b="-28489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02920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IEC Approval No. / Exemption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63740" y="2167128"/>
            <a:ext cx="4389120" cy="219456"/>
            <a:chOff x="0" y="0"/>
            <a:chExt cx="5852160" cy="29260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852160" cy="292608"/>
            </a:xfrm>
            <a:custGeom>
              <a:avLst/>
              <a:gdLst/>
              <a:ahLst/>
              <a:cxnLst/>
              <a:rect l="l" t="t" r="r" b="b"/>
              <a:pathLst>
                <a:path w="5852160" h="292608">
                  <a:moveTo>
                    <a:pt x="0" y="0"/>
                  </a:moveTo>
                  <a:lnTo>
                    <a:pt x="5852160" y="0"/>
                  </a:lnTo>
                  <a:lnTo>
                    <a:pt x="585216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9700" b="-33970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585216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PROSPERO / CTRI / ClinicalTrials.gov No.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590020" y="2167128"/>
            <a:ext cx="2263140" cy="219456"/>
            <a:chOff x="0" y="0"/>
            <a:chExt cx="3017520" cy="2926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017520" cy="292608"/>
            </a:xfrm>
            <a:custGeom>
              <a:avLst/>
              <a:gdLst/>
              <a:ahLst/>
              <a:cxnLst/>
              <a:rect l="l" t="t" r="r" b="b"/>
              <a:pathLst>
                <a:path w="3017520" h="292608">
                  <a:moveTo>
                    <a:pt x="0" y="0"/>
                  </a:moveTo>
                  <a:lnTo>
                    <a:pt x="3017520" y="0"/>
                  </a:lnTo>
                  <a:lnTo>
                    <a:pt x="301752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0939" b="-15093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301752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Funding: ____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921740" y="2167128"/>
            <a:ext cx="3223260" cy="219456"/>
            <a:chOff x="0" y="0"/>
            <a:chExt cx="4297680" cy="29260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297680" cy="292608"/>
            </a:xfrm>
            <a:custGeom>
              <a:avLst/>
              <a:gdLst/>
              <a:ahLst/>
              <a:cxnLst/>
              <a:rect l="l" t="t" r="r" b="b"/>
              <a:pathLst>
                <a:path w="4297680" h="292608">
                  <a:moveTo>
                    <a:pt x="0" y="0"/>
                  </a:moveTo>
                  <a:lnTo>
                    <a:pt x="4297680" y="0"/>
                  </a:lnTo>
                  <a:lnTo>
                    <a:pt x="429768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6186" b="-23618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429768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COI: ____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49618" y="2848166"/>
            <a:ext cx="16784193" cy="3136773"/>
            <a:chOff x="0" y="0"/>
            <a:chExt cx="22378924" cy="418236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2378924" cy="4182364"/>
            </a:xfrm>
            <a:custGeom>
              <a:avLst/>
              <a:gdLst/>
              <a:ahLst/>
              <a:cxnLst/>
              <a:rect l="l" t="t" r="r" b="b"/>
              <a:pathLst>
                <a:path w="22378924" h="4182364">
                  <a:moveTo>
                    <a:pt x="0" y="697103"/>
                  </a:moveTo>
                  <a:cubicBezTo>
                    <a:pt x="0" y="312039"/>
                    <a:pt x="312039" y="0"/>
                    <a:pt x="697103" y="0"/>
                  </a:cubicBezTo>
                  <a:lnTo>
                    <a:pt x="21681821" y="0"/>
                  </a:lnTo>
                  <a:cubicBezTo>
                    <a:pt x="22066758" y="0"/>
                    <a:pt x="22378924" y="312039"/>
                    <a:pt x="22378924" y="697103"/>
                  </a:cubicBezTo>
                  <a:lnTo>
                    <a:pt x="22378924" y="3485261"/>
                  </a:lnTo>
                  <a:cubicBezTo>
                    <a:pt x="22378924" y="3870198"/>
                    <a:pt x="22066886" y="4182364"/>
                    <a:pt x="21681821" y="4182364"/>
                  </a:cubicBezTo>
                  <a:lnTo>
                    <a:pt x="697103" y="4182364"/>
                  </a:lnTo>
                  <a:cubicBezTo>
                    <a:pt x="312039" y="4182364"/>
                    <a:pt x="0" y="3870325"/>
                    <a:pt x="0" y="348526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54380" y="2852928"/>
            <a:ext cx="16774668" cy="356616"/>
            <a:chOff x="0" y="0"/>
            <a:chExt cx="22366224" cy="47548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2366224" cy="475488"/>
            </a:xfrm>
            <a:custGeom>
              <a:avLst/>
              <a:gdLst/>
              <a:ahLst/>
              <a:cxnLst/>
              <a:rect l="l" t="t" r="r" b="b"/>
              <a:pathLst>
                <a:path w="22366224" h="475488">
                  <a:moveTo>
                    <a:pt x="0" y="0"/>
                  </a:moveTo>
                  <a:lnTo>
                    <a:pt x="22366224" y="0"/>
                  </a:lnTo>
                  <a:lnTo>
                    <a:pt x="22366224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C95B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063740" y="2894076"/>
            <a:ext cx="2743200" cy="274320"/>
            <a:chOff x="0" y="0"/>
            <a:chExt cx="3657600" cy="3657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657600" cy="365760"/>
            </a:xfrm>
            <a:custGeom>
              <a:avLst/>
              <a:gdLst/>
              <a:ahLst/>
              <a:cxnLst/>
              <a:rect l="l" t="t" r="r" b="b"/>
              <a:pathLst>
                <a:path w="3657600" h="365760">
                  <a:moveTo>
                    <a:pt x="0" y="0"/>
                  </a:moveTo>
                  <a:lnTo>
                    <a:pt x="3657600" y="0"/>
                  </a:lnTo>
                  <a:lnTo>
                    <a:pt x="3657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4850" b="-14485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3657600" cy="3943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262D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RESULTS — FIGURE AREA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65086" y="3808286"/>
            <a:ext cx="7210425" cy="1724025"/>
            <a:chOff x="0" y="0"/>
            <a:chExt cx="9613900" cy="22987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613900" cy="2298700"/>
            </a:xfrm>
            <a:custGeom>
              <a:avLst/>
              <a:gdLst/>
              <a:ahLst/>
              <a:cxnLst/>
              <a:rect l="l" t="t" r="r" b="b"/>
              <a:pathLst>
                <a:path w="9613900" h="2298700">
                  <a:moveTo>
                    <a:pt x="0" y="383159"/>
                  </a:moveTo>
                  <a:cubicBezTo>
                    <a:pt x="0" y="171577"/>
                    <a:pt x="171577" y="0"/>
                    <a:pt x="383159" y="0"/>
                  </a:cubicBezTo>
                  <a:lnTo>
                    <a:pt x="9230741" y="0"/>
                  </a:lnTo>
                  <a:cubicBezTo>
                    <a:pt x="9442323" y="0"/>
                    <a:pt x="9613900" y="171577"/>
                    <a:pt x="9613900" y="383159"/>
                  </a:cubicBezTo>
                  <a:lnTo>
                    <a:pt x="9613900" y="1915541"/>
                  </a:lnTo>
                  <a:cubicBezTo>
                    <a:pt x="9613900" y="2127123"/>
                    <a:pt x="9442323" y="2298700"/>
                    <a:pt x="9230741" y="2298700"/>
                  </a:cubicBezTo>
                  <a:lnTo>
                    <a:pt x="383159" y="2298700"/>
                  </a:lnTo>
                  <a:cubicBezTo>
                    <a:pt x="171577" y="2298700"/>
                    <a:pt x="0" y="2127123"/>
                    <a:pt x="0" y="1915541"/>
                  </a:cubicBezTo>
                  <a:close/>
                </a:path>
              </a:pathLst>
            </a:custGeom>
            <a:solidFill>
              <a:srgbClr val="FAEFEB"/>
            </a:solidFill>
            <a:ln w="9525" cap="sq">
              <a:solidFill>
                <a:srgbClr val="DCCDC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371600" y="4279392"/>
            <a:ext cx="6583680" cy="480060"/>
            <a:chOff x="0" y="0"/>
            <a:chExt cx="8778240" cy="64008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778240" cy="640080"/>
            </a:xfrm>
            <a:custGeom>
              <a:avLst/>
              <a:gdLst/>
              <a:ahLst/>
              <a:cxnLst/>
              <a:rect l="l" t="t" r="r" b="b"/>
              <a:pathLst>
                <a:path w="8778240" h="640080">
                  <a:moveTo>
                    <a:pt x="0" y="0"/>
                  </a:moveTo>
                  <a:lnTo>
                    <a:pt x="8778240" y="0"/>
                  </a:lnTo>
                  <a:lnTo>
                    <a:pt x="877824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7223" b="-21722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8778240" cy="6686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980"/>
                </a:lnSpc>
              </a:pPr>
              <a:r>
                <a:rPr lang="en-US" sz="1650" b="1">
                  <a:solidFill>
                    <a:srgbClr val="C95B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PRIMARY GRAPH / IMAGE / TABLE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8567738" y="3808286"/>
            <a:ext cx="4124325" cy="1724025"/>
            <a:chOff x="0" y="0"/>
            <a:chExt cx="5499100" cy="22987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5499100" cy="2298700"/>
            </a:xfrm>
            <a:custGeom>
              <a:avLst/>
              <a:gdLst/>
              <a:ahLst/>
              <a:cxnLst/>
              <a:rect l="l" t="t" r="r" b="b"/>
              <a:pathLst>
                <a:path w="5499100" h="2298700">
                  <a:moveTo>
                    <a:pt x="0" y="383159"/>
                  </a:moveTo>
                  <a:cubicBezTo>
                    <a:pt x="0" y="171577"/>
                    <a:pt x="171577" y="0"/>
                    <a:pt x="383159" y="0"/>
                  </a:cubicBezTo>
                  <a:lnTo>
                    <a:pt x="5115941" y="0"/>
                  </a:lnTo>
                  <a:cubicBezTo>
                    <a:pt x="5327523" y="0"/>
                    <a:pt x="5499100" y="171577"/>
                    <a:pt x="5499100" y="383159"/>
                  </a:cubicBezTo>
                  <a:lnTo>
                    <a:pt x="5499100" y="1915541"/>
                  </a:lnTo>
                  <a:cubicBezTo>
                    <a:pt x="5499100" y="2127123"/>
                    <a:pt x="5327523" y="2298700"/>
                    <a:pt x="5115941" y="2298700"/>
                  </a:cubicBezTo>
                  <a:lnTo>
                    <a:pt x="383159" y="2298700"/>
                  </a:lnTo>
                  <a:cubicBezTo>
                    <a:pt x="171577" y="2298700"/>
                    <a:pt x="0" y="2127123"/>
                    <a:pt x="0" y="191554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846820" y="4155948"/>
            <a:ext cx="3566160" cy="274320"/>
            <a:chOff x="0" y="0"/>
            <a:chExt cx="4754880" cy="36576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4754880" cy="365760"/>
            </a:xfrm>
            <a:custGeom>
              <a:avLst/>
              <a:gdLst/>
              <a:ahLst/>
              <a:cxnLst/>
              <a:rect l="l" t="t" r="r" b="b"/>
              <a:pathLst>
                <a:path w="4754880" h="365760">
                  <a:moveTo>
                    <a:pt x="0" y="0"/>
                  </a:moveTo>
                  <a:lnTo>
                    <a:pt x="4754880" y="0"/>
                  </a:lnTo>
                  <a:lnTo>
                    <a:pt x="475488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3305" b="-20330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19050"/>
              <a:ext cx="475488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900" b="1">
                  <a:solidFill>
                    <a:srgbClr val="C95B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FINDING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846820" y="4594860"/>
            <a:ext cx="3566160" cy="411480"/>
            <a:chOff x="0" y="0"/>
            <a:chExt cx="4754880" cy="54864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4754880" cy="548640"/>
            </a:xfrm>
            <a:custGeom>
              <a:avLst/>
              <a:gdLst/>
              <a:ahLst/>
              <a:cxnLst/>
              <a:rect l="l" t="t" r="r" b="b"/>
              <a:pathLst>
                <a:path w="4754880" h="548640">
                  <a:moveTo>
                    <a:pt x="0" y="0"/>
                  </a:moveTo>
                  <a:lnTo>
                    <a:pt x="4754880" y="0"/>
                  </a:lnTo>
                  <a:lnTo>
                    <a:pt x="47548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8870" b="-11887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28575"/>
              <a:ext cx="4754880" cy="5772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262D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Effect size / p value /</a:t>
              </a:r>
            </a:p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262D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clinical relevance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3002768" y="3813048"/>
            <a:ext cx="4114800" cy="1714500"/>
            <a:chOff x="0" y="0"/>
            <a:chExt cx="5486400" cy="22860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5486400" cy="2286000"/>
            </a:xfrm>
            <a:custGeom>
              <a:avLst/>
              <a:gdLst/>
              <a:ahLst/>
              <a:cxnLst/>
              <a:rect l="l" t="t" r="r" b="b"/>
              <a:pathLst>
                <a:path w="5486400" h="2286000">
                  <a:moveTo>
                    <a:pt x="0" y="381000"/>
                  </a:moveTo>
                  <a:cubicBezTo>
                    <a:pt x="0" y="170561"/>
                    <a:pt x="170561" y="0"/>
                    <a:pt x="381000" y="0"/>
                  </a:cubicBezTo>
                  <a:lnTo>
                    <a:pt x="5105400" y="0"/>
                  </a:lnTo>
                  <a:cubicBezTo>
                    <a:pt x="5315839" y="0"/>
                    <a:pt x="5486400" y="170561"/>
                    <a:pt x="5486400" y="381000"/>
                  </a:cubicBezTo>
                  <a:lnTo>
                    <a:pt x="5486400" y="1905000"/>
                  </a:lnTo>
                  <a:cubicBezTo>
                    <a:pt x="5486400" y="2115439"/>
                    <a:pt x="5315839" y="2286000"/>
                    <a:pt x="5105400" y="2286000"/>
                  </a:cubicBezTo>
                  <a:lnTo>
                    <a:pt x="381000" y="2286000"/>
                  </a:lnTo>
                  <a:cubicBezTo>
                    <a:pt x="170561" y="2286000"/>
                    <a:pt x="0" y="2115439"/>
                    <a:pt x="0" y="1905000"/>
                  </a:cubicBez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3304520" y="4155948"/>
            <a:ext cx="3497580" cy="274320"/>
            <a:chOff x="0" y="0"/>
            <a:chExt cx="4663440" cy="36576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4663440" cy="365760"/>
            </a:xfrm>
            <a:custGeom>
              <a:avLst/>
              <a:gdLst/>
              <a:ahLst/>
              <a:cxnLst/>
              <a:rect l="l" t="t" r="r" b="b"/>
              <a:pathLst>
                <a:path w="4663440" h="365760">
                  <a:moveTo>
                    <a:pt x="0" y="0"/>
                  </a:moveTo>
                  <a:lnTo>
                    <a:pt x="4663440" y="0"/>
                  </a:lnTo>
                  <a:lnTo>
                    <a:pt x="466344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8434" b="-1984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19050"/>
              <a:ext cx="4663440" cy="3848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9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TAKE-HOME MESSAGE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3304520" y="4581144"/>
            <a:ext cx="3497580" cy="438912"/>
            <a:chOff x="0" y="0"/>
            <a:chExt cx="4663440" cy="585216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663440" cy="585216"/>
            </a:xfrm>
            <a:custGeom>
              <a:avLst/>
              <a:gdLst/>
              <a:ahLst/>
              <a:cxnLst/>
              <a:rect l="l" t="t" r="r" b="b"/>
              <a:pathLst>
                <a:path w="4663440" h="585216">
                  <a:moveTo>
                    <a:pt x="0" y="0"/>
                  </a:moveTo>
                  <a:lnTo>
                    <a:pt x="4663440" y="0"/>
                  </a:lnTo>
                  <a:lnTo>
                    <a:pt x="4663440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271" b="-105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9050"/>
              <a:ext cx="4663440" cy="6042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One memorable finding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749618" y="6249734"/>
            <a:ext cx="3232785" cy="3356229"/>
            <a:chOff x="0" y="0"/>
            <a:chExt cx="4310380" cy="4474972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4310380" cy="4474972"/>
            </a:xfrm>
            <a:custGeom>
              <a:avLst/>
              <a:gdLst/>
              <a:ahLst/>
              <a:cxnLst/>
              <a:rect l="l" t="t" r="r" b="b"/>
              <a:pathLst>
                <a:path w="4310380" h="4474972">
                  <a:moveTo>
                    <a:pt x="0" y="718439"/>
                  </a:moveTo>
                  <a:cubicBezTo>
                    <a:pt x="0" y="321691"/>
                    <a:pt x="321691" y="0"/>
                    <a:pt x="718439" y="0"/>
                  </a:cubicBezTo>
                  <a:lnTo>
                    <a:pt x="3591941" y="0"/>
                  </a:lnTo>
                  <a:cubicBezTo>
                    <a:pt x="3988689" y="0"/>
                    <a:pt x="4310380" y="321691"/>
                    <a:pt x="4310380" y="718439"/>
                  </a:cubicBezTo>
                  <a:lnTo>
                    <a:pt x="4310380" y="3756533"/>
                  </a:lnTo>
                  <a:cubicBezTo>
                    <a:pt x="4310380" y="4153281"/>
                    <a:pt x="3988689" y="4474972"/>
                    <a:pt x="3591941" y="4474972"/>
                  </a:cubicBezTo>
                  <a:lnTo>
                    <a:pt x="718439" y="4474972"/>
                  </a:lnTo>
                  <a:cubicBezTo>
                    <a:pt x="321691" y="4474972"/>
                    <a:pt x="0" y="4153281"/>
                    <a:pt x="0" y="3756533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754380" y="6254496"/>
            <a:ext cx="3223260" cy="356616"/>
            <a:chOff x="0" y="0"/>
            <a:chExt cx="4297680" cy="475488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4297680" cy="475488"/>
            </a:xfrm>
            <a:custGeom>
              <a:avLst/>
              <a:gdLst/>
              <a:ahLst/>
              <a:cxnLst/>
              <a:rect l="l" t="t" r="r" b="b"/>
              <a:pathLst>
                <a:path w="4297680" h="475488">
                  <a:moveTo>
                    <a:pt x="0" y="0"/>
                  </a:moveTo>
                  <a:lnTo>
                    <a:pt x="4297680" y="0"/>
                  </a:lnTo>
                  <a:lnTo>
                    <a:pt x="429768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44652" y="6281928"/>
            <a:ext cx="2894076" cy="301752"/>
            <a:chOff x="0" y="0"/>
            <a:chExt cx="3858768" cy="402336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858768" cy="402336"/>
            </a:xfrm>
            <a:custGeom>
              <a:avLst/>
              <a:gdLst/>
              <a:ahLst/>
              <a:cxnLst/>
              <a:rect l="l" t="t" r="r" b="b"/>
              <a:pathLst>
                <a:path w="3858768" h="402336">
                  <a:moveTo>
                    <a:pt x="0" y="0"/>
                  </a:moveTo>
                  <a:lnTo>
                    <a:pt x="3858768" y="0"/>
                  </a:lnTo>
                  <a:lnTo>
                    <a:pt x="385876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6879" b="-13687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28575"/>
              <a:ext cx="385876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F8FAFC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BACKGROUND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4178617" y="6249734"/>
            <a:ext cx="3232785" cy="3356229"/>
            <a:chOff x="0" y="0"/>
            <a:chExt cx="4310380" cy="4474972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4310380" cy="4474972"/>
            </a:xfrm>
            <a:custGeom>
              <a:avLst/>
              <a:gdLst/>
              <a:ahLst/>
              <a:cxnLst/>
              <a:rect l="l" t="t" r="r" b="b"/>
              <a:pathLst>
                <a:path w="4310380" h="4474972">
                  <a:moveTo>
                    <a:pt x="0" y="718439"/>
                  </a:moveTo>
                  <a:cubicBezTo>
                    <a:pt x="0" y="321691"/>
                    <a:pt x="321691" y="0"/>
                    <a:pt x="718439" y="0"/>
                  </a:cubicBezTo>
                  <a:lnTo>
                    <a:pt x="3591941" y="0"/>
                  </a:lnTo>
                  <a:cubicBezTo>
                    <a:pt x="3988689" y="0"/>
                    <a:pt x="4310380" y="321691"/>
                    <a:pt x="4310380" y="718439"/>
                  </a:cubicBezTo>
                  <a:lnTo>
                    <a:pt x="4310380" y="3756533"/>
                  </a:lnTo>
                  <a:cubicBezTo>
                    <a:pt x="4310380" y="4153281"/>
                    <a:pt x="3988689" y="4474972"/>
                    <a:pt x="3591941" y="4474972"/>
                  </a:cubicBezTo>
                  <a:lnTo>
                    <a:pt x="718439" y="4474972"/>
                  </a:lnTo>
                  <a:cubicBezTo>
                    <a:pt x="321691" y="4474972"/>
                    <a:pt x="0" y="4153281"/>
                    <a:pt x="0" y="3756533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4183380" y="6254496"/>
            <a:ext cx="3223260" cy="356616"/>
            <a:chOff x="0" y="0"/>
            <a:chExt cx="4297680" cy="475488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4297680" cy="475488"/>
            </a:xfrm>
            <a:custGeom>
              <a:avLst/>
              <a:gdLst/>
              <a:ahLst/>
              <a:cxnLst/>
              <a:rect l="l" t="t" r="r" b="b"/>
              <a:pathLst>
                <a:path w="4297680" h="475488">
                  <a:moveTo>
                    <a:pt x="0" y="0"/>
                  </a:moveTo>
                  <a:lnTo>
                    <a:pt x="4297680" y="0"/>
                  </a:lnTo>
                  <a:lnTo>
                    <a:pt x="429768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C95B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4183380" y="6309360"/>
            <a:ext cx="2894076" cy="301752"/>
            <a:chOff x="0" y="0"/>
            <a:chExt cx="3858768" cy="402336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3858768" cy="402336"/>
            </a:xfrm>
            <a:custGeom>
              <a:avLst/>
              <a:gdLst/>
              <a:ahLst/>
              <a:cxnLst/>
              <a:rect l="l" t="t" r="r" b="b"/>
              <a:pathLst>
                <a:path w="3858768" h="402336">
                  <a:moveTo>
                    <a:pt x="0" y="0"/>
                  </a:moveTo>
                  <a:lnTo>
                    <a:pt x="3858768" y="0"/>
                  </a:lnTo>
                  <a:lnTo>
                    <a:pt x="385876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6879" b="-13687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28575"/>
              <a:ext cx="385876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262D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AIMS &amp; OBJECTIVES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7607618" y="6249734"/>
            <a:ext cx="3232785" cy="3356229"/>
            <a:chOff x="0" y="0"/>
            <a:chExt cx="4310380" cy="4474972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4310380" cy="4474972"/>
            </a:xfrm>
            <a:custGeom>
              <a:avLst/>
              <a:gdLst/>
              <a:ahLst/>
              <a:cxnLst/>
              <a:rect l="l" t="t" r="r" b="b"/>
              <a:pathLst>
                <a:path w="4310380" h="4474972">
                  <a:moveTo>
                    <a:pt x="0" y="718439"/>
                  </a:moveTo>
                  <a:cubicBezTo>
                    <a:pt x="0" y="321691"/>
                    <a:pt x="321691" y="0"/>
                    <a:pt x="718439" y="0"/>
                  </a:cubicBezTo>
                  <a:lnTo>
                    <a:pt x="3591941" y="0"/>
                  </a:lnTo>
                  <a:cubicBezTo>
                    <a:pt x="3988689" y="0"/>
                    <a:pt x="4310380" y="321691"/>
                    <a:pt x="4310380" y="718439"/>
                  </a:cubicBezTo>
                  <a:lnTo>
                    <a:pt x="4310380" y="3756533"/>
                  </a:lnTo>
                  <a:cubicBezTo>
                    <a:pt x="4310380" y="4153281"/>
                    <a:pt x="3988689" y="4474972"/>
                    <a:pt x="3591941" y="4474972"/>
                  </a:cubicBezTo>
                  <a:lnTo>
                    <a:pt x="718439" y="4474972"/>
                  </a:lnTo>
                  <a:cubicBezTo>
                    <a:pt x="321691" y="4474972"/>
                    <a:pt x="0" y="4153281"/>
                    <a:pt x="0" y="3756533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7612380" y="6254496"/>
            <a:ext cx="3223260" cy="356616"/>
            <a:chOff x="0" y="0"/>
            <a:chExt cx="4297680" cy="475488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4297680" cy="475488"/>
            </a:xfrm>
            <a:custGeom>
              <a:avLst/>
              <a:gdLst/>
              <a:ahLst/>
              <a:cxnLst/>
              <a:rect l="l" t="t" r="r" b="b"/>
              <a:pathLst>
                <a:path w="4297680" h="475488">
                  <a:moveTo>
                    <a:pt x="0" y="0"/>
                  </a:moveTo>
                  <a:lnTo>
                    <a:pt x="4297680" y="0"/>
                  </a:lnTo>
                  <a:lnTo>
                    <a:pt x="429768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7735824" y="6309360"/>
            <a:ext cx="2894076" cy="301752"/>
            <a:chOff x="0" y="0"/>
            <a:chExt cx="3858768" cy="402336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3858768" cy="402336"/>
            </a:xfrm>
            <a:custGeom>
              <a:avLst/>
              <a:gdLst/>
              <a:ahLst/>
              <a:cxnLst/>
              <a:rect l="l" t="t" r="r" b="b"/>
              <a:pathLst>
                <a:path w="3858768" h="402336">
                  <a:moveTo>
                    <a:pt x="0" y="0"/>
                  </a:moveTo>
                  <a:lnTo>
                    <a:pt x="3858768" y="0"/>
                  </a:lnTo>
                  <a:lnTo>
                    <a:pt x="385876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6879" b="-13687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28575"/>
              <a:ext cx="385876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CFDAE2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METHODOLOGY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1036618" y="6249734"/>
            <a:ext cx="3232785" cy="3356229"/>
            <a:chOff x="0" y="0"/>
            <a:chExt cx="4310380" cy="4474972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4310380" cy="4474972"/>
            </a:xfrm>
            <a:custGeom>
              <a:avLst/>
              <a:gdLst/>
              <a:ahLst/>
              <a:cxnLst/>
              <a:rect l="l" t="t" r="r" b="b"/>
              <a:pathLst>
                <a:path w="4310380" h="4474972">
                  <a:moveTo>
                    <a:pt x="0" y="718439"/>
                  </a:moveTo>
                  <a:cubicBezTo>
                    <a:pt x="0" y="321691"/>
                    <a:pt x="321691" y="0"/>
                    <a:pt x="718439" y="0"/>
                  </a:cubicBezTo>
                  <a:lnTo>
                    <a:pt x="3591941" y="0"/>
                  </a:lnTo>
                  <a:cubicBezTo>
                    <a:pt x="3988689" y="0"/>
                    <a:pt x="4310380" y="321691"/>
                    <a:pt x="4310380" y="718439"/>
                  </a:cubicBezTo>
                  <a:lnTo>
                    <a:pt x="4310380" y="3756533"/>
                  </a:lnTo>
                  <a:cubicBezTo>
                    <a:pt x="4310380" y="4153281"/>
                    <a:pt x="3988689" y="4474972"/>
                    <a:pt x="3591941" y="4474972"/>
                  </a:cubicBezTo>
                  <a:lnTo>
                    <a:pt x="718439" y="4474972"/>
                  </a:lnTo>
                  <a:cubicBezTo>
                    <a:pt x="321691" y="4474972"/>
                    <a:pt x="0" y="4153281"/>
                    <a:pt x="0" y="3756533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11041380" y="6254496"/>
            <a:ext cx="3223260" cy="356616"/>
            <a:chOff x="0" y="0"/>
            <a:chExt cx="4297680" cy="475488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4297680" cy="475488"/>
            </a:xfrm>
            <a:custGeom>
              <a:avLst/>
              <a:gdLst/>
              <a:ahLst/>
              <a:cxnLst/>
              <a:rect l="l" t="t" r="r" b="b"/>
              <a:pathLst>
                <a:path w="4297680" h="475488">
                  <a:moveTo>
                    <a:pt x="0" y="0"/>
                  </a:moveTo>
                  <a:lnTo>
                    <a:pt x="4297680" y="0"/>
                  </a:lnTo>
                  <a:lnTo>
                    <a:pt x="429768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C95B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1164252" y="6281928"/>
            <a:ext cx="2894076" cy="301752"/>
            <a:chOff x="0" y="0"/>
            <a:chExt cx="3858768" cy="402336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3858768" cy="402336"/>
            </a:xfrm>
            <a:custGeom>
              <a:avLst/>
              <a:gdLst/>
              <a:ahLst/>
              <a:cxnLst/>
              <a:rect l="l" t="t" r="r" b="b"/>
              <a:pathLst>
                <a:path w="3858768" h="402336">
                  <a:moveTo>
                    <a:pt x="0" y="0"/>
                  </a:moveTo>
                  <a:lnTo>
                    <a:pt x="3858768" y="0"/>
                  </a:lnTo>
                  <a:lnTo>
                    <a:pt x="385876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6879" b="-13687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-28575"/>
              <a:ext cx="385876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262D4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DISCUSSION</a:t>
              </a: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4465618" y="6249734"/>
            <a:ext cx="3068193" cy="1586865"/>
            <a:chOff x="0" y="0"/>
            <a:chExt cx="4090924" cy="211582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4090924" cy="2115820"/>
            </a:xfrm>
            <a:custGeom>
              <a:avLst/>
              <a:gdLst/>
              <a:ahLst/>
              <a:cxnLst/>
              <a:rect l="l" t="t" r="r" b="b"/>
              <a:pathLst>
                <a:path w="4090924" h="2115820">
                  <a:moveTo>
                    <a:pt x="0" y="352679"/>
                  </a:moveTo>
                  <a:cubicBezTo>
                    <a:pt x="0" y="157861"/>
                    <a:pt x="157861" y="0"/>
                    <a:pt x="352679" y="0"/>
                  </a:cubicBezTo>
                  <a:lnTo>
                    <a:pt x="3738245" y="0"/>
                  </a:lnTo>
                  <a:cubicBezTo>
                    <a:pt x="3933063" y="0"/>
                    <a:pt x="4090924" y="157861"/>
                    <a:pt x="4090924" y="352679"/>
                  </a:cubicBezTo>
                  <a:lnTo>
                    <a:pt x="4090924" y="1763141"/>
                  </a:lnTo>
                  <a:cubicBezTo>
                    <a:pt x="4090924" y="1957959"/>
                    <a:pt x="3933063" y="2115820"/>
                    <a:pt x="3738245" y="2115820"/>
                  </a:cubicBezTo>
                  <a:lnTo>
                    <a:pt x="352679" y="2115820"/>
                  </a:lnTo>
                  <a:cubicBezTo>
                    <a:pt x="157861" y="2115820"/>
                    <a:pt x="0" y="1957959"/>
                    <a:pt x="0" y="176314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14470380" y="6254496"/>
            <a:ext cx="3058668" cy="356616"/>
            <a:chOff x="0" y="0"/>
            <a:chExt cx="4078224" cy="475488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4078224" cy="475488"/>
            </a:xfrm>
            <a:custGeom>
              <a:avLst/>
              <a:gdLst/>
              <a:ahLst/>
              <a:cxnLst/>
              <a:rect l="l" t="t" r="r" b="b"/>
              <a:pathLst>
                <a:path w="4078224" h="475488">
                  <a:moveTo>
                    <a:pt x="0" y="0"/>
                  </a:moveTo>
                  <a:lnTo>
                    <a:pt x="4078224" y="0"/>
                  </a:lnTo>
                  <a:lnTo>
                    <a:pt x="4078224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4678977" y="6294692"/>
            <a:ext cx="2729484" cy="301752"/>
            <a:chOff x="0" y="0"/>
            <a:chExt cx="3639312" cy="402336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3639312" cy="402336"/>
            </a:xfrm>
            <a:custGeom>
              <a:avLst/>
              <a:gdLst/>
              <a:ahLst/>
              <a:cxnLst/>
              <a:rect l="l" t="t" r="r" b="b"/>
              <a:pathLst>
                <a:path w="3639312" h="402336">
                  <a:moveTo>
                    <a:pt x="0" y="0"/>
                  </a:moveTo>
                  <a:lnTo>
                    <a:pt x="3639312" y="0"/>
                  </a:lnTo>
                  <a:lnTo>
                    <a:pt x="3639312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6251" b="-12625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-28575"/>
              <a:ext cx="3639312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CFDAE2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CONCLUSION &amp; IMPLICATIONS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14465618" y="8101394"/>
            <a:ext cx="3068193" cy="1504569"/>
            <a:chOff x="0" y="0"/>
            <a:chExt cx="4090924" cy="2006092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4090924" cy="2006092"/>
            </a:xfrm>
            <a:custGeom>
              <a:avLst/>
              <a:gdLst/>
              <a:ahLst/>
              <a:cxnLst/>
              <a:rect l="l" t="t" r="r" b="b"/>
              <a:pathLst>
                <a:path w="4090924" h="2006092">
                  <a:moveTo>
                    <a:pt x="0" y="334391"/>
                  </a:moveTo>
                  <a:cubicBezTo>
                    <a:pt x="0" y="149733"/>
                    <a:pt x="149733" y="0"/>
                    <a:pt x="334391" y="0"/>
                  </a:cubicBezTo>
                  <a:lnTo>
                    <a:pt x="3756533" y="0"/>
                  </a:lnTo>
                  <a:cubicBezTo>
                    <a:pt x="3941191" y="0"/>
                    <a:pt x="4090924" y="149733"/>
                    <a:pt x="4090924" y="334391"/>
                  </a:cubicBezTo>
                  <a:lnTo>
                    <a:pt x="4090924" y="1671701"/>
                  </a:lnTo>
                  <a:cubicBezTo>
                    <a:pt x="4090924" y="1856359"/>
                    <a:pt x="3941191" y="2006092"/>
                    <a:pt x="3756533" y="2006092"/>
                  </a:cubicBezTo>
                  <a:lnTo>
                    <a:pt x="334391" y="2006092"/>
                  </a:lnTo>
                  <a:cubicBezTo>
                    <a:pt x="149733" y="2006092"/>
                    <a:pt x="0" y="1856359"/>
                    <a:pt x="0" y="167170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4470380" y="8106156"/>
            <a:ext cx="3058668" cy="356616"/>
            <a:chOff x="0" y="0"/>
            <a:chExt cx="4078224" cy="475488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4078224" cy="475488"/>
            </a:xfrm>
            <a:custGeom>
              <a:avLst/>
              <a:gdLst/>
              <a:ahLst/>
              <a:cxnLst/>
              <a:rect l="l" t="t" r="r" b="b"/>
              <a:pathLst>
                <a:path w="4078224" h="475488">
                  <a:moveTo>
                    <a:pt x="0" y="0"/>
                  </a:moveTo>
                  <a:lnTo>
                    <a:pt x="4078224" y="0"/>
                  </a:lnTo>
                  <a:lnTo>
                    <a:pt x="4078224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C95B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4529816" y="8133588"/>
            <a:ext cx="2729484" cy="301752"/>
            <a:chOff x="0" y="0"/>
            <a:chExt cx="3639312" cy="402336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3639312" cy="402336"/>
            </a:xfrm>
            <a:custGeom>
              <a:avLst/>
              <a:gdLst/>
              <a:ahLst/>
              <a:cxnLst/>
              <a:rect l="l" t="t" r="r" b="b"/>
              <a:pathLst>
                <a:path w="3639312" h="402336">
                  <a:moveTo>
                    <a:pt x="0" y="0"/>
                  </a:moveTo>
                  <a:lnTo>
                    <a:pt x="3639312" y="0"/>
                  </a:lnTo>
                  <a:lnTo>
                    <a:pt x="3639312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6251" b="-12625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0" y="-28575"/>
              <a:ext cx="3639312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CFDAE2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REFERENCES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0" y="9971532"/>
            <a:ext cx="18287543" cy="315468"/>
            <a:chOff x="0" y="0"/>
            <a:chExt cx="24383390" cy="420624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24383364" cy="420624"/>
            </a:xfrm>
            <a:custGeom>
              <a:avLst/>
              <a:gdLst/>
              <a:ahLst/>
              <a:cxnLst/>
              <a:rect l="l" t="t" r="r" b="b"/>
              <a:pathLst>
                <a:path w="24383364" h="420624">
                  <a:moveTo>
                    <a:pt x="0" y="0"/>
                  </a:moveTo>
                  <a:lnTo>
                    <a:pt x="24383364" y="0"/>
                  </a:lnTo>
                  <a:lnTo>
                    <a:pt x="24383364" y="420624"/>
                  </a:lnTo>
                  <a:lnTo>
                    <a:pt x="0" y="420624"/>
                  </a:lnTo>
                  <a:close/>
                </a:path>
              </a:pathLst>
            </a:custGeom>
            <a:solidFill>
              <a:srgbClr val="262D4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480060" y="9992106"/>
            <a:ext cx="17282160" cy="317004"/>
            <a:chOff x="0" y="0"/>
            <a:chExt cx="23042880" cy="422672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23042880" cy="422672"/>
            </a:xfrm>
            <a:custGeom>
              <a:avLst/>
              <a:gdLst/>
              <a:ahLst/>
              <a:cxnLst/>
              <a:rect l="l" t="t" r="r" b="b"/>
              <a:pathLst>
                <a:path w="23042880" h="422672">
                  <a:moveTo>
                    <a:pt x="0" y="0"/>
                  </a:moveTo>
                  <a:lnTo>
                    <a:pt x="23042880" y="0"/>
                  </a:lnTo>
                  <a:lnTo>
                    <a:pt x="23042880" y="422672"/>
                  </a:lnTo>
                  <a:lnTo>
                    <a:pt x="0" y="422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27655" b="-99688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0" y="-28575"/>
              <a:ext cx="23042880" cy="4512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919"/>
                </a:lnSpc>
              </a:pPr>
              <a:r>
                <a:rPr lang="en-US" sz="1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WPAWP 2026  •  26–27 September 2026  •  Yashobhoomi Convention Centre, New Delhi  •  www.wpawp2026.org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229" y="-21679"/>
            <a:ext cx="18287543" cy="1481328"/>
            <a:chOff x="0" y="0"/>
            <a:chExt cx="24383390" cy="1975104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24383364" cy="1975104"/>
            </a:xfrm>
            <a:custGeom>
              <a:avLst/>
              <a:gdLst/>
              <a:ahLst/>
              <a:cxnLst/>
              <a:rect l="l" t="t" r="r" b="b"/>
              <a:pathLst>
                <a:path w="24383364" h="1975104">
                  <a:moveTo>
                    <a:pt x="0" y="0"/>
                  </a:moveTo>
                  <a:lnTo>
                    <a:pt x="24383364" y="0"/>
                  </a:lnTo>
                  <a:lnTo>
                    <a:pt x="24383364" y="1975104"/>
                  </a:lnTo>
                  <a:lnTo>
                    <a:pt x="0" y="1975104"/>
                  </a:lnTo>
                  <a:close/>
                </a:path>
              </a:pathLst>
            </a:custGeom>
            <a:solidFill>
              <a:srgbClr val="FAEFE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" name="Freeform 109"/>
          <p:cNvSpPr/>
          <p:nvPr/>
        </p:nvSpPr>
        <p:spPr>
          <a:xfrm>
            <a:off x="1577569" y="652462"/>
            <a:ext cx="15087600" cy="342900"/>
          </a:xfrm>
          <a:custGeom>
            <a:avLst/>
            <a:gdLst/>
            <a:ahLst/>
            <a:cxnLst/>
            <a:rect l="l" t="t" r="r" b="b"/>
            <a:pathLst>
              <a:path w="20116800" h="457200">
                <a:moveTo>
                  <a:pt x="0" y="0"/>
                </a:moveTo>
                <a:lnTo>
                  <a:pt x="20116800" y="0"/>
                </a:lnTo>
                <a:lnTo>
                  <a:pt x="20116800" y="457200"/>
                </a:lnTo>
                <a:lnTo>
                  <a:pt x="0" y="457200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807341" b="-80734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55C4D6D-9805-0DE0-7D90-628F13413477}"/>
              </a:ext>
            </a:extLst>
          </p:cNvPr>
          <p:cNvGrpSpPr/>
          <p:nvPr/>
        </p:nvGrpSpPr>
        <p:grpSpPr>
          <a:xfrm>
            <a:off x="533400" y="186500"/>
            <a:ext cx="16992600" cy="1160881"/>
            <a:chOff x="457200" y="186500"/>
            <a:chExt cx="16992600" cy="1160881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15F6D05-EBD2-AA02-2E12-BCD25302C043}"/>
                </a:ext>
              </a:extLst>
            </p:cNvPr>
            <p:cNvGrpSpPr/>
            <p:nvPr/>
          </p:nvGrpSpPr>
          <p:grpSpPr>
            <a:xfrm>
              <a:off x="1065086" y="328110"/>
              <a:ext cx="15087600" cy="522351"/>
              <a:chOff x="0" y="0"/>
              <a:chExt cx="20116800" cy="696468"/>
            </a:xfrm>
          </p:grpSpPr>
          <p:sp>
            <p:nvSpPr>
              <p:cNvPr id="131" name="Freeform 120">
                <a:extLst>
                  <a:ext uri="{FF2B5EF4-FFF2-40B4-BE49-F238E27FC236}">
                    <a16:creationId xmlns:a16="http://schemas.microsoft.com/office/drawing/2014/main" id="{DCDE5A93-B7E8-861E-2DEA-D8E3ED8F3A2A}"/>
                  </a:ext>
                </a:extLst>
              </p:cNvPr>
              <p:cNvSpPr/>
              <p:nvPr/>
            </p:nvSpPr>
            <p:spPr>
              <a:xfrm>
                <a:off x="0" y="0"/>
                <a:ext cx="20116800" cy="696468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696468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696468"/>
                    </a:lnTo>
                    <a:lnTo>
                      <a:pt x="0" y="69646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523419" b="-50219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TextBox 121">
                <a:extLst>
                  <a:ext uri="{FF2B5EF4-FFF2-40B4-BE49-F238E27FC236}">
                    <a16:creationId xmlns:a16="http://schemas.microsoft.com/office/drawing/2014/main" id="{2F3CC1E2-B602-51E2-C98F-978AD6B8D798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0116800" cy="70599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700"/>
                  </a:lnSpc>
                </a:pP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WORLD PHYSIOTHERAPY ASIA WEST PACIFIC </a:t>
                </a:r>
                <a:b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</a:b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REGIONAL CONFERENCE 2026</a:t>
                </a:r>
              </a:p>
            </p:txBody>
          </p:sp>
        </p:grpSp>
        <p:grpSp>
          <p:nvGrpSpPr>
            <p:cNvPr id="121" name="Group 122">
              <a:extLst>
                <a:ext uri="{FF2B5EF4-FFF2-40B4-BE49-F238E27FC236}">
                  <a16:creationId xmlns:a16="http://schemas.microsoft.com/office/drawing/2014/main" id="{53EBF716-0472-25BA-D4DA-5FB0E01A9431}"/>
                </a:ext>
              </a:extLst>
            </p:cNvPr>
            <p:cNvGrpSpPr/>
            <p:nvPr/>
          </p:nvGrpSpPr>
          <p:grpSpPr>
            <a:xfrm>
              <a:off x="1175152" y="658824"/>
              <a:ext cx="15599854" cy="610310"/>
              <a:chOff x="-683005" y="0"/>
              <a:chExt cx="20799805" cy="813747"/>
            </a:xfrm>
          </p:grpSpPr>
          <p:sp>
            <p:nvSpPr>
              <p:cNvPr id="129" name="Freeform 123">
                <a:extLst>
                  <a:ext uri="{FF2B5EF4-FFF2-40B4-BE49-F238E27FC236}">
                    <a16:creationId xmlns:a16="http://schemas.microsoft.com/office/drawing/2014/main" id="{2BB5CB0F-E045-A744-79AB-C4392CB9DC97}"/>
                  </a:ext>
                </a:extLst>
              </p:cNvPr>
              <p:cNvSpPr/>
              <p:nvPr/>
            </p:nvSpPr>
            <p:spPr>
              <a:xfrm>
                <a:off x="0" y="0"/>
                <a:ext cx="20116800" cy="457200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457200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457200"/>
                    </a:lnTo>
                    <a:lnTo>
                      <a:pt x="0" y="45720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807341" b="-8073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TextBox 124">
                <a:extLst>
                  <a:ext uri="{FF2B5EF4-FFF2-40B4-BE49-F238E27FC236}">
                    <a16:creationId xmlns:a16="http://schemas.microsoft.com/office/drawing/2014/main" id="{A8C8E6E7-5DAF-BDD9-9335-ECA842593255}"/>
                  </a:ext>
                </a:extLst>
              </p:cNvPr>
              <p:cNvSpPr txBox="1"/>
              <p:nvPr/>
            </p:nvSpPr>
            <p:spPr>
              <a:xfrm>
                <a:off x="-683005" y="318447"/>
                <a:ext cx="20116800" cy="4953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040"/>
                  </a:lnSpc>
                </a:pPr>
                <a:r>
                  <a:rPr lang="en-US" sz="1700" b="1" i="1" dirty="0">
                    <a:solidFill>
                      <a:srgbClr val="004AAD"/>
                    </a:solidFill>
                    <a:latin typeface="Calibri (MS) Bold Italics"/>
                    <a:ea typeface="Calibri (MS) Bold Italics"/>
                    <a:cs typeface="Calibri (MS) Bold Italics"/>
                    <a:sym typeface="Calibri (MS) Bold Italics"/>
                  </a:rPr>
                  <a:t>Fitness for All: Empowering Communities, Building Inclusive Health</a:t>
                </a:r>
              </a:p>
            </p:txBody>
          </p:sp>
        </p:grpSp>
        <p:grpSp>
          <p:nvGrpSpPr>
            <p:cNvPr id="122" name="Group 125">
              <a:extLst>
                <a:ext uri="{FF2B5EF4-FFF2-40B4-BE49-F238E27FC236}">
                  <a16:creationId xmlns:a16="http://schemas.microsoft.com/office/drawing/2014/main" id="{F80FAD5C-D6B3-22AE-E270-FA62BC9B61FB}"/>
                </a:ext>
              </a:extLst>
            </p:cNvPr>
            <p:cNvGrpSpPr/>
            <p:nvPr/>
          </p:nvGrpSpPr>
          <p:grpSpPr>
            <a:xfrm>
              <a:off x="13030201" y="364739"/>
              <a:ext cx="911578" cy="911578"/>
              <a:chOff x="0" y="0"/>
              <a:chExt cx="812800" cy="812800"/>
            </a:xfrm>
          </p:grpSpPr>
          <p:sp>
            <p:nvSpPr>
              <p:cNvPr id="128" name="Freeform 126">
                <a:extLst>
                  <a:ext uri="{FF2B5EF4-FFF2-40B4-BE49-F238E27FC236}">
                    <a16:creationId xmlns:a16="http://schemas.microsoft.com/office/drawing/2014/main" id="{B6335EAF-4C7C-AAEE-B3A5-5B0B4E4FA07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3" name="Group 127">
              <a:extLst>
                <a:ext uri="{FF2B5EF4-FFF2-40B4-BE49-F238E27FC236}">
                  <a16:creationId xmlns:a16="http://schemas.microsoft.com/office/drawing/2014/main" id="{173CD373-D7C9-049E-8FE1-D154992916D8}"/>
                </a:ext>
              </a:extLst>
            </p:cNvPr>
            <p:cNvGrpSpPr/>
            <p:nvPr/>
          </p:nvGrpSpPr>
          <p:grpSpPr>
            <a:xfrm>
              <a:off x="13731277" y="418745"/>
              <a:ext cx="3032723" cy="928636"/>
              <a:chOff x="0" y="0"/>
              <a:chExt cx="812800" cy="248884"/>
            </a:xfrm>
          </p:grpSpPr>
          <p:sp>
            <p:nvSpPr>
              <p:cNvPr id="127" name="Freeform 128">
                <a:extLst>
                  <a:ext uri="{FF2B5EF4-FFF2-40B4-BE49-F238E27FC236}">
                    <a16:creationId xmlns:a16="http://schemas.microsoft.com/office/drawing/2014/main" id="{06DC8175-88B0-8139-86C6-E94ED8E75DC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217992" b="-14494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4" name="Group 129">
              <a:extLst>
                <a:ext uri="{FF2B5EF4-FFF2-40B4-BE49-F238E27FC236}">
                  <a16:creationId xmlns:a16="http://schemas.microsoft.com/office/drawing/2014/main" id="{0251F43F-56FF-DFD3-6A59-73077E584BE0}"/>
                </a:ext>
              </a:extLst>
            </p:cNvPr>
            <p:cNvGrpSpPr/>
            <p:nvPr/>
          </p:nvGrpSpPr>
          <p:grpSpPr>
            <a:xfrm>
              <a:off x="457200" y="186500"/>
              <a:ext cx="3579468" cy="1096052"/>
              <a:chOff x="0" y="0"/>
              <a:chExt cx="812800" cy="248884"/>
            </a:xfrm>
          </p:grpSpPr>
          <p:sp>
            <p:nvSpPr>
              <p:cNvPr id="126" name="Freeform 130">
                <a:extLst>
                  <a:ext uri="{FF2B5EF4-FFF2-40B4-BE49-F238E27FC236}">
                    <a16:creationId xmlns:a16="http://schemas.microsoft.com/office/drawing/2014/main" id="{0D9BC4D0-DB89-9B9C-9799-D2D702A4E46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2808" b="-280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25" name="Picture 124" descr="A red cross in a circle&#10;&#10;AI-generated content may be incorrect.">
              <a:extLst>
                <a:ext uri="{FF2B5EF4-FFF2-40B4-BE49-F238E27FC236}">
                  <a16:creationId xmlns:a16="http://schemas.microsoft.com/office/drawing/2014/main" id="{06F6F38B-EA87-BD8C-D9AA-A002A2842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40655" y="474024"/>
              <a:ext cx="609145" cy="718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RCIMP_BusinessFunction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Operations management</TermName>
          <TermId xmlns="http://schemas.microsoft.com/office/infopath/2007/PartnerControls">8105d8d5-bb50-46de-81af-10caf3180b22</TermId>
        </TermInfo>
      </Terms>
    </ICRCIMP_BusinessFunction_H>
    <ICRCIMP_FirstAdministrativeLevel_H xmlns="5e9086db-4167-4a40-9d1c-c8c77bdf2270">
      <Terms xmlns="http://schemas.microsoft.com/office/infopath/2007/PartnerControls"/>
    </ICRCIMP_FirstAdministrativeLevel_H>
    <ICRCIMP_Keyword_H xmlns="93521313-9d0e-4fa6-87d6-f27d42918217">
      <Terms xmlns="http://schemas.microsoft.com/office/infopath/2007/PartnerControls"/>
    </ICRCIMP_Keyword_H>
    <ICRCIMP_Topic_H xmlns="93521313-9d0e-4fa6-87d6-f27d42918217">
      <Terms xmlns="http://schemas.microsoft.com/office/infopath/2007/PartnerControls"/>
    </ICRCIMP_Topic_H>
    <o049c91637a54c2e8b863fe32761977d xmlns="93521313-9d0e-4fa6-87d6-f27d42918217">
      <Terms xmlns="http://schemas.microsoft.com/office/infopath/2007/PartnerControls"/>
    </o049c91637a54c2e8b863fe32761977d>
    <_dlc_DocId xmlns="a8a2af44-4b8d-404b-a8bd-4186350a523c">TSDEL-2-7488</_dlc_DocId>
    <TaxCatchAll xmlns="a8a2af44-4b8d-404b-a8bd-4186350a523c">
      <Value>606</Value>
      <Value>552</Value>
      <Value>5</Value>
      <Value>4</Value>
      <Value>3</Value>
      <Value>204</Value>
    </TaxCatchAll>
    <ICRCIMP_IHT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23eb6094-56fc-4ad4-8ae2-cf1575a694f0</TermId>
        </TermInfo>
      </Terms>
    </ICRCIMP_IHT_H>
    <ICRCIMP_OrganizationalAccronym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DEL_PRP</TermName>
          <TermId xmlns="http://schemas.microsoft.com/office/infopath/2007/PartnerControls">f70a734f-d845-4757-8929-bcfc90dc1a7d</TermId>
        </TermInfo>
      </Terms>
    </ICRCIMP_OrganizationalAccronym_H>
    <Period_x0020_start xmlns="a8a2af44-4b8d-404b-a8bd-4186350a523c">2026-08-18T18:30:00+00:00</Period_x0020_start>
    <ICRCIMP_IsRecord xmlns="93521313-9d0e-4fa6-87d6-f27d42918217">false</ICRCIMP_IsRecord>
    <ICRCIMP_TargetPopulation_H xmlns="5e9086db-4167-4a40-9d1c-c8c77bdf2270">
      <Terms xmlns="http://schemas.microsoft.com/office/infopath/2007/PartnerControls">
        <TermInfo xmlns="http://schemas.microsoft.com/office/infopath/2007/PartnerControls">
          <TermName xmlns="http://schemas.microsoft.com/office/infopath/2007/PartnerControls">WS_WSG</TermName>
          <TermId xmlns="http://schemas.microsoft.com/office/infopath/2007/PartnerControls">05ac2961-02dd-46c2-a2ca-52a98aee249a</TermId>
        </TermInfo>
      </Terms>
    </ICRCIMP_TargetPopulation_H>
    <ICRCIMP_Country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India</TermName>
          <TermId xmlns="http://schemas.microsoft.com/office/infopath/2007/PartnerControls">6160225b-23fa-47fe-ab9c-71c17fcce8bb</TermId>
        </TermInfo>
      </Terms>
    </ICRCIMP_Country_H>
    <ICRCIMP_DocumentTyp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8dd30933-6001-459e-b56f-32db58821d86</TermId>
        </TermInfo>
      </Terms>
    </ICRCIMP_DocumentType_H>
    <_dlc_DocIdUrl xmlns="a8a2af44-4b8d-404b-a8bd-4186350a523c">
      <Url>https://collab.ext.icrc.org/sites/TS_DEL/_layouts/15/DocIdRedir.aspx?ID=TSDEL-2-7488</Url>
      <Description>TSDEL-2-7488</Description>
    </_dlc_DocIdUrl>
    <ICRCIMP_RMUnitInCharg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DEL_PRP</TermName>
          <TermId xmlns="http://schemas.microsoft.com/office/infopath/2007/PartnerControls">f70a734f-d845-4757-8929-bcfc90dc1a7d</TermId>
        </TermInfo>
      </Terms>
    </ICRCIMP_RMUnitInCharge_H>
    <ICRCIMP_Programme_H xmlns="5e9086db-4167-4a40-9d1c-c8c77bdf2270">
      <Terms xmlns="http://schemas.microsoft.com/office/infopath/2007/PartnerControls"/>
    </ICRCIMP_Programme_H>
    <ICRCIMP_IsFocus xmlns="93521313-9d0e-4fa6-87d6-f27d42918217">false</ICRCIMP_IsFocus>
    <IsIntranet xmlns="a8a2af44-4b8d-404b-a8bd-4186350a523c">false</IsIntranet>
    <ICRCIMP_RMIdentifier xmlns="93521313-9d0e-4fa6-87d6-f27d42918217" xsi:nil="true"/>
    <RatingCount xmlns="http://schemas.microsoft.com/sharepoint/v3" xsi:nil="true"/>
    <ICRCIMP_RMTransfer xmlns="93521313-9d0e-4fa6-87d6-f27d42918217">
      <Url xsi:nil="true"/>
      <Description xsi:nil="true"/>
    </ICRCIMP_RMTransfer>
    <AverageRating xmlns="http://schemas.microsoft.com/sharepoint/v3" xsi:nil="true"/>
    <Period_x0020_end xmlns="a8a2af44-4b8d-404b-a8bd-4186350a523c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CRC Team Document" ma:contentTypeID="0x010100F306B2604BE44180B8B82333BE64DF4E005A5CBB6C53404A16AAEA5338BA52399900D31CD6A62BE6704889961E24714361CA" ma:contentTypeVersion="65" ma:contentTypeDescription="Upload Form" ma:contentTypeScope="" ma:versionID="18061649216c93b99f8c9ccc4f0125e2">
  <xsd:schema xmlns:xsd="http://www.w3.org/2001/XMLSchema" xmlns:xs="http://www.w3.org/2001/XMLSchema" xmlns:p="http://schemas.microsoft.com/office/2006/metadata/properties" xmlns:ns1="http://schemas.microsoft.com/sharepoint/v3" xmlns:ns2="93521313-9d0e-4fa6-87d6-f27d42918217" xmlns:ns3="a8a2af44-4b8d-404b-a8bd-4186350a523c" xmlns:ns4="5e9086db-4167-4a40-9d1c-c8c77bdf2270" targetNamespace="http://schemas.microsoft.com/office/2006/metadata/properties" ma:root="true" ma:fieldsID="d51e7cc2385ed5910bba8172d9882fec" ns1:_="" ns2:_="" ns3:_="" ns4:_="">
    <xsd:import namespace="http://schemas.microsoft.com/sharepoint/v3"/>
    <xsd:import namespace="93521313-9d0e-4fa6-87d6-f27d42918217"/>
    <xsd:import namespace="a8a2af44-4b8d-404b-a8bd-4186350a523c"/>
    <xsd:import namespace="5e9086db-4167-4a40-9d1c-c8c77bdf2270"/>
    <xsd:element name="properties">
      <xsd:complexType>
        <xsd:sequence>
          <xsd:element name="documentManagement">
            <xsd:complexType>
              <xsd:all>
                <xsd:element ref="ns2:ICRCIMP_IsFocus" minOccurs="0"/>
                <xsd:element ref="ns3:IsIntranet" minOccurs="0"/>
                <xsd:element ref="ns3:Period_x0020_start" minOccurs="0"/>
                <xsd:element ref="ns3:Period_x0020_end" minOccurs="0"/>
                <xsd:element ref="ns2:ICRCIMP_IsRecord" minOccurs="0"/>
                <xsd:element ref="ns2:ICRCIMP_RMIdentifier" minOccurs="0"/>
                <xsd:element ref="ns2:ICRCIMP_RMTransfer" minOccurs="0"/>
                <xsd:element ref="ns1:AverageRating" minOccurs="0"/>
                <xsd:element ref="ns1:RatingCount" minOccurs="0"/>
                <xsd:element ref="ns3:_dlc_DocIdUrl" minOccurs="0"/>
                <xsd:element ref="ns2:ICRCIMP_RMUnitInCharge_H" minOccurs="0"/>
                <xsd:element ref="ns3:TaxCatchAll" minOccurs="0"/>
                <xsd:element ref="ns3:TaxCatchAllLabel" minOccurs="0"/>
                <xsd:element ref="ns3:_dlc_DocIdPersistId" minOccurs="0"/>
                <xsd:element ref="ns2:ICRCIMP_Keyword_H" minOccurs="0"/>
                <xsd:element ref="ns3:_dlc_DocId" minOccurs="0"/>
                <xsd:element ref="ns2:ICRCIMP_OrganizationalAccronym_H" minOccurs="0"/>
                <xsd:element ref="ns2:ICRCIMP_Country_H" minOccurs="0"/>
                <xsd:element ref="ns2:ICRCIMP_DocumentType_H" minOccurs="0"/>
                <xsd:element ref="ns2:ICRCIMP_IHT_H" minOccurs="0"/>
                <xsd:element ref="ns2:ICRCIMP_BusinessFunction_H" minOccurs="0"/>
                <xsd:element ref="ns2:o049c91637a54c2e8b863fe32761977d" minOccurs="0"/>
                <xsd:element ref="ns4:ICRCIMP_Programme_H" minOccurs="0"/>
                <xsd:element ref="ns2:ICRCIMP_Topic_H" minOccurs="0"/>
                <xsd:element ref="ns4:ICRCIMP_FirstAdministrativeLevel_H" minOccurs="0"/>
                <xsd:element ref="ns4:ICRCIMP_TargetPopulation_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6" nillable="true" ma:displayName="Rating (0-5)" ma:decimals="2" ma:description="Average value of all the ratings that have been submitted" ma:hidden="true" ma:internalName="AverageRating" ma:readOnly="false">
      <xsd:simpleType>
        <xsd:restriction base="dms:Number"/>
      </xsd:simpleType>
    </xsd:element>
    <xsd:element name="RatingCount" ma:index="17" nillable="true" ma:displayName="Number of Ratings" ma:decimals="0" ma:description="Number of ratings submitted" ma:hidden="true" ma:internalName="RatingCount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21313-9d0e-4fa6-87d6-f27d42918217" elementFormDefault="qualified">
    <xsd:import namespace="http://schemas.microsoft.com/office/2006/documentManagement/types"/>
    <xsd:import namespace="http://schemas.microsoft.com/office/infopath/2007/PartnerControls"/>
    <xsd:element name="ICRCIMP_IsFocus" ma:index="5" nillable="true" ma:displayName="Is Key Document" ma:default="0" ma:internalName="ICRCIMP_IsFocus">
      <xsd:simpleType>
        <xsd:restriction base="dms:Boolean"/>
      </xsd:simpleType>
    </xsd:element>
    <xsd:element name="ICRCIMP_IsRecord" ma:index="12" nillable="true" ma:displayName="Is Record" ma:default="0" ma:internalName="ICRCIMP_IsRecord">
      <xsd:simpleType>
        <xsd:restriction base="dms:Boolean"/>
      </xsd:simpleType>
    </xsd:element>
    <xsd:element name="ICRCIMP_RMIdentifier" ma:index="13" nillable="true" ma:displayName="RM Identifier" ma:hidden="true" ma:internalName="ICRCIMP_RMIdentifier" ma:readOnly="false">
      <xsd:simpleType>
        <xsd:restriction base="dms:Text"/>
      </xsd:simpleType>
    </xsd:element>
    <xsd:element name="ICRCIMP_RMTransfer" ma:index="15" nillable="true" ma:displayName="RM Transfer" ma:format="Image" ma:hidden="true" ma:internalName="ICRCIMP_RMTransfer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CRCIMP_RMUnitInCharge_H" ma:index="25" nillable="true" ma:taxonomy="true" ma:internalName="ICRCIMP_RMUnitInCharge_H" ma:taxonomyFieldName="ICRCIMP_RMUnitInCharge" ma:displayName="RM Unit In Charge" ma:readOnly="false" ma:default="" ma:fieldId="{6e3f7d82-bb30-4acf-bd11-eef511e2f6ff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Keyword_H" ma:index="29" nillable="true" ma:taxonomy="true" ma:internalName="ICRCIMP_Keyword_H" ma:taxonomyFieldName="ICRCIMP_Keyword" ma:displayName="Keyword" ma:readOnly="false" ma:default="" ma:fieldId="{f27af7a6-d078-4508-aeeb-bc60d2b2a9c2}" ma:taxonomyMulti="true" ma:sspId="ab0fa9d1-5a5a-4c9b-9c24-b67ffc5bb60f" ma:termSetId="9e1982ce-954c-4bc3-b476-a56a519943c0" ma:anchorId="dc16195f-09ad-42a4-9fc8-901be5812cbf" ma:open="false" ma:isKeyword="false">
      <xsd:complexType>
        <xsd:sequence>
          <xsd:element ref="pc:Terms" minOccurs="0" maxOccurs="1"/>
        </xsd:sequence>
      </xsd:complexType>
    </xsd:element>
    <xsd:element name="ICRCIMP_OrganizationalAccronym_H" ma:index="31" nillable="true" ma:taxonomy="true" ma:internalName="ICRCIMP_OrganizationalAccronym_H" ma:taxonomyFieldName="ICRCIMP_OrganizationalAccronym" ma:displayName="Organizational Acronym" ma:readOnly="false" ma:default="" ma:fieldId="{7ccf5c89-e992-4c56-8c3d-f080454b7083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Country_H" ma:index="32" nillable="true" ma:taxonomy="true" ma:internalName="ICRCIMP_Country_H" ma:taxonomyFieldName="ICRCIMP_Country" ma:displayName="Country" ma:readOnly="false" ma:default="" ma:fieldId="{43c356ae-dbf9-4781-9db5-36f4e2c43aa5}" ma:taxonomyMulti="true" ma:sspId="ab0fa9d1-5a5a-4c9b-9c24-b67ffc5bb60f" ma:termSetId="9e1982ce-954c-4bc3-b476-a56a519943c0" ma:anchorId="ef6172f5-22a7-44c1-85b4-1009e07f4347" ma:open="false" ma:isKeyword="false">
      <xsd:complexType>
        <xsd:sequence>
          <xsd:element ref="pc:Terms" minOccurs="0" maxOccurs="1"/>
        </xsd:sequence>
      </xsd:complexType>
    </xsd:element>
    <xsd:element name="ICRCIMP_DocumentType_H" ma:index="33" nillable="true" ma:taxonomy="true" ma:internalName="ICRCIMP_DocumentType_H" ma:taxonomyFieldName="ICRCIMP_DocumentType" ma:displayName="Document Type" ma:readOnly="false" ma:default="" ma:fieldId="{be9838ba-4f15-4a58-a832-ef14848e4da7}" ma:sspId="ab0fa9d1-5a5a-4c9b-9c24-b67ffc5bb60f" ma:termSetId="9e1982ce-954c-4bc3-b476-a56a519943c0" ma:anchorId="d4aee717-125d-40b5-a4ac-9555539d892b" ma:open="false" ma:isKeyword="false">
      <xsd:complexType>
        <xsd:sequence>
          <xsd:element ref="pc:Terms" minOccurs="0" maxOccurs="1"/>
        </xsd:sequence>
      </xsd:complexType>
    </xsd:element>
    <xsd:element name="ICRCIMP_IHT_H" ma:index="34" nillable="true" ma:taxonomy="true" ma:internalName="ICRCIMP_IHT_H" ma:taxonomyFieldName="ICRCIMP_IHT" ma:displayName="IHT" ma:readOnly="false" ma:default="3;#Internal|23eb6094-56fc-4ad4-8ae2-cf1575a694f0" ma:fieldId="{065c2617-21f6-47e4-87f5-3c0378fecd5d}" ma:sspId="ab0fa9d1-5a5a-4c9b-9c24-b67ffc5bb60f" ma:termSetId="9e1982ce-954c-4bc3-b476-a56a519943c0" ma:anchorId="b0b0a92e-8599-45de-9f88-f18d1883a95e" ma:open="false" ma:isKeyword="false">
      <xsd:complexType>
        <xsd:sequence>
          <xsd:element ref="pc:Terms" minOccurs="0" maxOccurs="1"/>
        </xsd:sequence>
      </xsd:complexType>
    </xsd:element>
    <xsd:element name="ICRCIMP_BusinessFunction_H" ma:index="35" nillable="true" ma:taxonomy="true" ma:internalName="ICRCIMP_BusinessFunction_H" ma:taxonomyFieldName="ICRCIMP_BusinessFunction" ma:displayName="Business Function" ma:readOnly="false" ma:default="" ma:fieldId="{135f9e93-e411-4f51-a3e4-c80a6701173e}" ma:sspId="ab0fa9d1-5a5a-4c9b-9c24-b67ffc5bb60f" ma:termSetId="9e1982ce-954c-4bc3-b476-a56a519943c0" ma:anchorId="1f494b62-34d6-4855-af7c-08b76e795dc3" ma:open="false" ma:isKeyword="false">
      <xsd:complexType>
        <xsd:sequence>
          <xsd:element ref="pc:Terms" minOccurs="0" maxOccurs="1"/>
        </xsd:sequence>
      </xsd:complexType>
    </xsd:element>
    <xsd:element name="o049c91637a54c2e8b863fe32761977d" ma:index="39" nillable="true" ma:taxonomy="true" ma:internalName="o049c91637a54c2e8b863fe32761977d" ma:taxonomyFieldName="ICRCIMP_RBMCycle" ma:displayName="RBM Cycle" ma:fieldId="{8049c916-37a5-4c2e-8b86-3fe32761977d}" ma:sspId="ab0fa9d1-5a5a-4c9b-9c24-b67ffc5bb60f" ma:termSetId="9e1982ce-954c-4bc3-b476-a56a519943c0" ma:anchorId="e059ebd6-b2ec-459b-a611-3f933746cfd2" ma:open="false" ma:isKeyword="false">
      <xsd:complexType>
        <xsd:sequence>
          <xsd:element ref="pc:Terms" minOccurs="0" maxOccurs="1"/>
        </xsd:sequence>
      </xsd:complexType>
    </xsd:element>
    <xsd:element name="ICRCIMP_Topic_H" ma:index="41" nillable="true" ma:taxonomy="true" ma:internalName="ICRCIMP_Topic_H" ma:taxonomyFieldName="ICRCIMP_Topic" ma:displayName="Key Issue" ma:readOnly="false" ma:default="" ma:fieldId="{3c075bcb-7e07-4d9c-acf9-7529be614bbf}" ma:taxonomyMulti="true" ma:sspId="ab0fa9d1-5a5a-4c9b-9c24-b67ffc5bb60f" ma:termSetId="9e1982ce-954c-4bc3-b476-a56a519943c0" ma:anchorId="a8ad2310-98ac-4bbe-9c4d-0a57da7951af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2af44-4b8d-404b-a8bd-4186350a523c" elementFormDefault="qualified">
    <xsd:import namespace="http://schemas.microsoft.com/office/2006/documentManagement/types"/>
    <xsd:import namespace="http://schemas.microsoft.com/office/infopath/2007/PartnerControls"/>
    <xsd:element name="IsIntranet" ma:index="6" nillable="true" ma:displayName="Is Intranet" ma:default="0" ma:internalName="IsIntranet">
      <xsd:simpleType>
        <xsd:restriction base="dms:Boolean"/>
      </xsd:simpleType>
    </xsd:element>
    <xsd:element name="Period_x0020_start" ma:index="10" nillable="true" ma:displayName="Period start" ma:format="DateOnly" ma:internalName="Period_x0020_start">
      <xsd:simpleType>
        <xsd:restriction base="dms:DateTime"/>
      </xsd:simpleType>
    </xsd:element>
    <xsd:element name="Period_x0020_end" ma:index="11" nillable="true" ma:displayName="Period end" ma:format="DateOnly" ma:internalName="Period_x0020_end">
      <xsd:simpleType>
        <xsd:restriction base="dms:DateTime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26" nillable="true" ma:displayName="Taxonomy Catch All Column" ma:hidden="true" ma:list="{444413d6-d0b3-46db-9701-cf961128e30c}" ma:internalName="TaxCatchAll" ma:showField="CatchAllData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7" nillable="true" ma:displayName="Taxonomy Catch All Column1" ma:hidden="true" ma:list="{444413d6-d0b3-46db-9701-cf961128e30c}" ma:internalName="TaxCatchAllLabel" ma:readOnly="true" ma:showField="CatchAllDataLabel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9086db-4167-4a40-9d1c-c8c77bdf2270" elementFormDefault="qualified">
    <xsd:import namespace="http://schemas.microsoft.com/office/2006/documentManagement/types"/>
    <xsd:import namespace="http://schemas.microsoft.com/office/infopath/2007/PartnerControls"/>
    <xsd:element name="ICRCIMP_Programme_H" ma:index="40" nillable="true" ma:taxonomy="true" ma:internalName="ICRCIMP_Programme_H" ma:taxonomyFieldName="ICRCIMP_Programme" ma:displayName="Programme" ma:readOnly="false" ma:default="" ma:fieldId="{7ec0e2e0-bb0f-4adb-afc9-bc92f2871df5}" ma:sspId="ab0fa9d1-5a5a-4c9b-9c24-b67ffc5bb60f" ma:termSetId="9e1982ce-954c-4bc3-b476-a56a519943c0" ma:anchorId="d35962a0-84db-4b12-9bef-7a702286b8e5" ma:open="false" ma:isKeyword="false">
      <xsd:complexType>
        <xsd:sequence>
          <xsd:element ref="pc:Terms" minOccurs="0" maxOccurs="1"/>
        </xsd:sequence>
      </xsd:complexType>
    </xsd:element>
    <xsd:element name="ICRCIMP_FirstAdministrativeLevel_H" ma:index="42" nillable="true" ma:taxonomy="true" ma:internalName="ICRCIMP_FirstAdministrativeLevel_H" ma:taxonomyFieldName="ICRCIMP_FirstAdministrativeLevel" ma:displayName="1st Administrative Level" ma:readOnly="false" ma:fieldId="{4dcf95e0-8374-4ab3-b119-331366651696}" ma:taxonomyMulti="true" ma:sspId="ab0fa9d1-5a5a-4c9b-9c24-b67ffc5bb60f" ma:termSetId="9e1982ce-954c-4bc3-b476-a56a519943c0" ma:anchorId="26d4bcc4-f6f1-4a61-b8fa-cc4b9d6e2ace" ma:open="false" ma:isKeyword="false">
      <xsd:complexType>
        <xsd:sequence>
          <xsd:element ref="pc:Terms" minOccurs="0" maxOccurs="1"/>
        </xsd:sequence>
      </xsd:complexType>
    </xsd:element>
    <xsd:element name="ICRCIMP_TargetPopulation_H" ma:index="43" nillable="true" ma:taxonomy="true" ma:internalName="ICRCIMP_TargetPopulation_H" ma:taxonomyFieldName="ICRCIMP_TargetPopulation" ma:displayName="Target Population" ma:readOnly="false" ma:fieldId="{428c71f3-5a54-49cd-a0b7-cd93cd21ce98}" ma:taxonomyMulti="true" ma:sspId="ab0fa9d1-5a5a-4c9b-9c24-b67ffc5bb60f" ma:termSetId="9e1982ce-954c-4bc3-b476-a56a519943c0" ma:anchorId="c49721fa-a4cc-4680-b214-cd6b13d85ba9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Content Type"/>
        <xsd:element ref="dc:title" minOccurs="0" maxOccurs="1" ma:index="1" ma:displayName="Summary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ab0fa9d1-5a5a-4c9b-9c24-b67ffc5bb60f" ContentTypeId="0x010100F306B2604BE44180B8B82333BE64DF4E005A5CBB6C53404A16AAEA5338BA523999" PreviousValue="false"/>
</file>

<file path=customXml/itemProps1.xml><?xml version="1.0" encoding="utf-8"?>
<ds:datastoreItem xmlns:ds="http://schemas.openxmlformats.org/officeDocument/2006/customXml" ds:itemID="{2B34E09E-6777-4DEB-B3E5-1680AF63486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09C5C43-792D-4EB8-B08C-7C97E32CF9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D95B4A-06A5-42BD-B036-22FF9EC90EA3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93521313-9d0e-4fa6-87d6-f27d42918217"/>
    <ds:schemaRef ds:uri="http://www.w3.org/XML/1998/namespace"/>
    <ds:schemaRef ds:uri="http://schemas.openxmlformats.org/package/2006/metadata/core-properties"/>
    <ds:schemaRef ds:uri="5e9086db-4167-4a40-9d1c-c8c77bdf2270"/>
    <ds:schemaRef ds:uri="a8a2af44-4b8d-404b-a8bd-4186350a523c"/>
  </ds:schemaRefs>
</ds:datastoreItem>
</file>

<file path=customXml/itemProps4.xml><?xml version="1.0" encoding="utf-8"?>
<ds:datastoreItem xmlns:ds="http://schemas.openxmlformats.org/officeDocument/2006/customXml" ds:itemID="{AE5E157C-F21A-48E0-A1F3-110D7B8B53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3521313-9d0e-4fa6-87d6-f27d42918217"/>
    <ds:schemaRef ds:uri="a8a2af44-4b8d-404b-a8bd-4186350a523c"/>
    <ds:schemaRef ds:uri="5e9086db-4167-4a40-9d1c-c8c77bdf22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3357D688-09AF-48F8-B531-E0EA2D15D5F2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ad45fef7-54f7-4c4a-bfb2-9ef854817505}" enabled="1" method="Privileged" siteId="{9e8a5334-497c-4d8a-a797-7997cf8cc76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Alice Bold</vt:lpstr>
      <vt:lpstr>Calibri (MS)</vt:lpstr>
      <vt:lpstr>Calibri (MS) Bold Italics</vt:lpstr>
      <vt:lpstr>Calibri (MS) Bold</vt:lpstr>
      <vt:lpstr>Calibri</vt:lpstr>
      <vt:lpstr>Pier Sans Light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ePoster Template 3.pptx</dc:title>
  <cp:lastModifiedBy>Charu Sharma</cp:lastModifiedBy>
  <cp:revision>1</cp:revision>
  <dcterms:created xsi:type="dcterms:W3CDTF">2006-08-16T00:00:00Z</dcterms:created>
  <dcterms:modified xsi:type="dcterms:W3CDTF">2026-08-19T06:59:28Z</dcterms:modified>
  <dc:identifier>DAHSPqZZeAw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RCIMP_Programme">
    <vt:lpwstr/>
  </property>
  <property fmtid="{D5CDD505-2E9C-101B-9397-08002B2CF9AE}" pid="3" name="ICRCIMP_OrganizationalUnit">
    <vt:lpwstr/>
  </property>
  <property fmtid="{D5CDD505-2E9C-101B-9397-08002B2CF9AE}" pid="4" name="ICRCIMP_Site_H">
    <vt:lpwstr/>
  </property>
  <property fmtid="{D5CDD505-2E9C-101B-9397-08002B2CF9AE}" pid="5" name="ICRCIMP_RMUnitInCharge">
    <vt:lpwstr>606;#DEL_PRP|f70a734f-d845-4757-8929-bcfc90dc1a7d</vt:lpwstr>
  </property>
  <property fmtid="{D5CDD505-2E9C-101B-9397-08002B2CF9AE}" pid="6" name="ICRCIMP_ManageAccess">
    <vt:bool>false</vt:bool>
  </property>
  <property fmtid="{D5CDD505-2E9C-101B-9397-08002B2CF9AE}" pid="7" name="ContentTypeId">
    <vt:lpwstr>0x010100F306B2604BE44180B8B82333BE64DF4E005A5CBB6C53404A16AAEA5338BA52399900D31CD6A62BE6704889961E24714361CA</vt:lpwstr>
  </property>
  <property fmtid="{D5CDD505-2E9C-101B-9397-08002B2CF9AE}" pid="8" name="ICRCIMP_Topic">
    <vt:lpwstr/>
  </property>
  <property fmtid="{D5CDD505-2E9C-101B-9397-08002B2CF9AE}" pid="9" name="ICRCIMP_OrganizationalAccronym">
    <vt:lpwstr>606;#DEL_PRP|f70a734f-d845-4757-8929-bcfc90dc1a7d</vt:lpwstr>
  </property>
  <property fmtid="{D5CDD505-2E9C-101B-9397-08002B2CF9AE}" pid="10" name="ICRCIMP_Site">
    <vt:lpwstr/>
  </property>
  <property fmtid="{D5CDD505-2E9C-101B-9397-08002B2CF9AE}" pid="11" name="ICRCIMP_DocumentType">
    <vt:lpwstr>552;#Presentation|8dd30933-6001-459e-b56f-32db58821d86</vt:lpwstr>
  </property>
  <property fmtid="{D5CDD505-2E9C-101B-9397-08002B2CF9AE}" pid="12" name="ICRCIMP_FirstAdministrativeLevel">
    <vt:lpwstr/>
  </property>
  <property fmtid="{D5CDD505-2E9C-101B-9397-08002B2CF9AE}" pid="13" name="ICRCIMP_RBMCycle">
    <vt:lpwstr/>
  </property>
  <property fmtid="{D5CDD505-2E9C-101B-9397-08002B2CF9AE}" pid="14" name="ICRCIMP_TargetPopulation">
    <vt:lpwstr>204;#WS_WSG|05ac2961-02dd-46c2-a2ca-52a98aee249a</vt:lpwstr>
  </property>
  <property fmtid="{D5CDD505-2E9C-101B-9397-08002B2CF9AE}" pid="15" name="ICRCIMP_OrganizationalUnit_H">
    <vt:lpwstr/>
  </property>
  <property fmtid="{D5CDD505-2E9C-101B-9397-08002B2CF9AE}" pid="16" name="_dlc_DocIdItemGuid">
    <vt:lpwstr>9dfb3f55-bc2e-46bf-9bbb-7017d07f1317</vt:lpwstr>
  </property>
  <property fmtid="{D5CDD505-2E9C-101B-9397-08002B2CF9AE}" pid="17" name="ICRCIMP_Keyword">
    <vt:lpwstr/>
  </property>
  <property fmtid="{D5CDD505-2E9C-101B-9397-08002B2CF9AE}" pid="18" name="ICRCIMP_BusinessFunction">
    <vt:lpwstr>4;#Operations management|8105d8d5-bb50-46de-81af-10caf3180b22</vt:lpwstr>
  </property>
  <property fmtid="{D5CDD505-2E9C-101B-9397-08002B2CF9AE}" pid="19" name="ICRCIMP_IHT">
    <vt:lpwstr>3;#Internal|23eb6094-56fc-4ad4-8ae2-cf1575a694f0</vt:lpwstr>
  </property>
  <property fmtid="{D5CDD505-2E9C-101B-9397-08002B2CF9AE}" pid="20" name="ICRCIMP_Country">
    <vt:lpwstr>5;#India|6160225b-23fa-47fe-ab9c-71c17fcce8bb</vt:lpwstr>
  </property>
</Properties>
</file>